
<file path=[Content_Types].xml><?xml version="1.0" encoding="utf-8"?>
<Types xmlns="http://schemas.openxmlformats.org/package/2006/content-types">
  <Default Extension="xml" ContentType="application/vnd.openxmlformats-officedocument.extended-properties+xml"/>
  <Default Extension="bin" ContentType="image/jpeg"/>
  <Default Extension="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notesMasters/notesMaster1.xml" ContentType="application/vnd.openxmlformats-officedocument.presentationml.notesMaster+xml"/>
  <Override PartName="/ppt/notesMasters/theme/theme1.xml" ContentType="application/vnd.openxmlformats-officedocument.theme+xml"/>
  <Override PartName="/ppt/slideMasters/slideMaster1.xml" ContentType="application/vnd.openxmlformats-officedocument.presentationml.slideMaster+xml"/>
  <Override PartName="/ppt/slideMasters/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notesSlides/notesSlide1.xml" ContentType="application/vnd.openxmlformats-officedocument.presentationml.notesSlide+xml"/>
  <Override PartName="/ppt/media/image.bin" ContentType="image/png"/>
  <Override PartName="/ppt/slides/slide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notesSlides/notesSlide3.xml" ContentType="application/vnd.openxmlformats-officedocument.presentationml.notesSlide+xml"/>
  <Override PartName="/ppt/tags/tag1.xml" ContentType="application/vnd.openxmlformats-officedocument.presentationml.tags+xml"/>
</Types>
</file>

<file path=_rels/.rels>&#65279;<?xml version="1.0" encoding="utf-8"?><Relationships xmlns="http://schemas.openxmlformats.org/package/2006/relationships"><Relationship Type="http://schemas.openxmlformats.org/officeDocument/2006/relationships/extended-properties" Target="/docProps/app.xml" Id="Rd9747b64a3fe4cff" /><Relationship Type="http://schemas.openxmlformats.org/package/2006/relationships/metadata/core-properties" Target="/docProps/core.xml" Id="R73349b252c22436d" /><Relationship Type="http://schemas.openxmlformats.org/officeDocument/2006/relationships/custom-properties" Target="/docProps/custom.xml" Id="R2ca753ee506441b1" /><Relationship Type="http://schemas.openxmlformats.org/package/2006/relationships/metadata/thumbnail" Target="/docProps/thumbnail.bin" Id="rId2" /><Relationship Type="http://schemas.openxmlformats.org/officeDocument/2006/relationships/officeDocument" Target="/ppt/presentation.xml" Id="Rc1d599a15cfa4fc7"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fd01ece44fb74af2"/>
  </p:sldMasterIdLst>
  <p:notesMasterIdLst>
    <p:notesMasterId r:id="Rdc7cea8accd24669"/>
  </p:notesMasterIdLst>
  <p:sldIdLst>
    <p:sldId id="256" r:id="R04d18bd99e0f4875"/>
    <p:sldId id="263" r:id="Reeca58d7e6e9470e"/>
    <p:sldId id="258" r:id="Ra1daff6484024c14"/>
  </p:sldIdLst>
  <p:sldSz cx="7772400" cy="10058400"/>
  <p:notesSz cx="7772400" cy="10058400"/>
  <p:custDataLst>
    <p:tags r:id="R85579e1dea8248d5"/>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E1F"/>
    <a:srgbClr val="6D6E71"/>
    <a:srgbClr val="EAEAEA"/>
    <a:srgbClr val="E76425"/>
    <a:srgbClr val="E969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660"/>
  </p:normalViewPr>
  <p:slideViewPr>
    <p:cSldViewPr>
      <p:cViewPr varScale="1">
        <p:scale>
          <a:sx n="39" d="100"/>
          <a:sy n="39" d="100"/>
        </p:scale>
        <p:origin x="1372"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pt/presProps.xml" Id="Rcf0bd9dab2ae430d" /><Relationship Type="http://schemas.openxmlformats.org/officeDocument/2006/relationships/tableStyles" Target="/ppt/tableStyles.xml" Id="R96abd5cf19aa4985" /><Relationship Type="http://schemas.openxmlformats.org/officeDocument/2006/relationships/viewProps" Target="/ppt/viewProps.xml" Id="Rf1954ed8f2864fc2" /><Relationship Type="http://schemas.openxmlformats.org/officeDocument/2006/relationships/notesMaster" Target="/ppt/notesMasters/notesMaster1.xml" Id="Rdc7cea8accd24669" /><Relationship Type="http://schemas.openxmlformats.org/officeDocument/2006/relationships/slideMaster" Target="/ppt/slideMasters/slideMaster1.xml" Id="Rfd01ece44fb74af2" /><Relationship Type="http://schemas.openxmlformats.org/officeDocument/2006/relationships/theme" Target="/ppt/slideMasters/theme/theme2.xml" Id="R6973096ab2084645" /><Relationship Type="http://schemas.openxmlformats.org/officeDocument/2006/relationships/slide" Target="/ppt/slides/slide1.xml" Id="R04d18bd99e0f4875" /><Relationship Type="http://schemas.openxmlformats.org/officeDocument/2006/relationships/slide" Target="/ppt/slides/slide3.xml" Id="Reeca58d7e6e9470e" /><Relationship Type="http://schemas.openxmlformats.org/officeDocument/2006/relationships/slide" Target="/ppt/slides/slide4.xml" Id="Ra1daff6484024c14" /><Relationship Type="http://schemas.openxmlformats.org/officeDocument/2006/relationships/tags" Target="/ppt/tags/tag1.xml" Id="R85579e1dea8248d5" /></Relationships>
</file>

<file path=ppt/notesMasters/_rels/notesMaster1.xml.rels>&#65279;<?xml version="1.0" encoding="utf-8"?><Relationships xmlns="http://schemas.openxmlformats.org/package/2006/relationships"><Relationship Type="http://schemas.openxmlformats.org/officeDocument/2006/relationships/theme" Target="/ppt/notesMasters/theme/theme1.xml" Id="R0ebc136407a144ef" /></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6D35BDB-1063-4E50-AF60-FA9BA20FD69F}" type="datetimeFigureOut">
              <a:rPr lang="en-US" smtClean="0"/>
              <a:t>3/25/2025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8E3C7F8-3032-460E-8E34-FDE06184AA5B}" type="slidenum">
              <a:rPr lang="en-US" smtClean="0"/>
              <a:t>‹#›</a:t>
            </a:fld>
            <a:endParaRPr lang="en-US"/>
          </a:p>
        </p:txBody>
      </p:sp>
    </p:spTree>
    <p:custDataLst/>
    <p:extLst>
      <p:ext uri="{BB962C8B-B14F-4D97-AF65-F5344CB8AC3E}">
        <p14:creationId xmlns:p14="http://schemas.microsoft.com/office/powerpoint/2010/main" val="201518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Masters/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notesSlides/_rels/notesSlide1.xml.rels>&#65279;<?xml version="1.0" encoding="utf-8"?><Relationships xmlns="http://schemas.openxmlformats.org/package/2006/relationships"><Relationship Type="http://schemas.openxmlformats.org/officeDocument/2006/relationships/notesMaster" Target="/ppt/notesMasters/notesMaster1.xml" Id="Rdc7cea8accd24669" /><Relationship Type="http://schemas.openxmlformats.org/officeDocument/2006/relationships/slide" Target="/ppt/slides/slide1.xml" Id="R04d18bd99e0f4875" /></Relationships>
</file>

<file path=ppt/notesSlides/_rels/notesSlide2.xml.rels>&#65279;<?xml version="1.0" encoding="utf-8"?><Relationships xmlns="http://schemas.openxmlformats.org/package/2006/relationships"><Relationship Type="http://schemas.openxmlformats.org/officeDocument/2006/relationships/notesMaster" Target="/ppt/notesMasters/notesMaster1.xml" Id="Rdc7cea8accd24669" /><Relationship Type="http://schemas.openxmlformats.org/officeDocument/2006/relationships/slide" Target="/ppt/slides/slide3.xml" Id="Reeca58d7e6e9470e" /></Relationships>
</file>

<file path=ppt/notesSlides/_rels/notesSlide3.xml.rels>&#65279;<?xml version="1.0" encoding="utf-8"?><Relationships xmlns="http://schemas.openxmlformats.org/package/2006/relationships"><Relationship Type="http://schemas.openxmlformats.org/officeDocument/2006/relationships/notesMaster" Target="/ppt/notesMasters/notesMaster1.xml" Id="Rdc7cea8accd24669" /><Relationship Type="http://schemas.openxmlformats.org/officeDocument/2006/relationships/slide" Target="/ppt/slides/slide4.xml" Id="Ra1daff6484024c14" /></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1</a:t>
            </a:fld>
            <a:endParaRPr lang="en-US"/>
          </a:p>
        </p:txBody>
      </p:sp>
    </p:spTree>
    <p:custDataLst/>
    <p:extLst>
      <p:ext uri="{BB962C8B-B14F-4D97-AF65-F5344CB8AC3E}">
        <p14:creationId xmlns:p14="http://schemas.microsoft.com/office/powerpoint/2010/main" val="1934594565"/>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2</a:t>
            </a:fld>
            <a:endParaRPr lang="en-US"/>
          </a:p>
        </p:txBody>
      </p:sp>
    </p:spTree>
    <p:custDataLst/>
    <p:extLst>
      <p:ext uri="{BB962C8B-B14F-4D97-AF65-F5344CB8AC3E}">
        <p14:creationId xmlns:p14="http://schemas.microsoft.com/office/powerpoint/2010/main" val="1290506731"/>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4</a:t>
            </a:fld>
            <a:endParaRPr lang="en-US"/>
          </a:p>
        </p:txBody>
      </p:sp>
    </p:spTree>
    <p:custDataLst/>
    <p:extLst>
      <p:ext uri="{BB962C8B-B14F-4D97-AF65-F5344CB8AC3E}">
        <p14:creationId xmlns:p14="http://schemas.microsoft.com/office/powerpoint/2010/main" val="648760804"/>
      </p:ext>
    </p:extLst>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fd01ece44fb74af2"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fd01ece44fb74af2"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theme" Target="/ppt/slideMasters/theme/theme2.xml" Id="R3238cf9137a540db" /><Relationship Type="http://schemas.openxmlformats.org/officeDocument/2006/relationships/slideLayout" Target="/ppt/slideLayouts/slideLayout1.xml" Id="R14deea05f33341d0" /><Relationship Type="http://schemas.openxmlformats.org/officeDocument/2006/relationships/slideLayout" Target="/ppt/slideLayouts/slideLayout2.xml" Id="R19f32fd5662c4c8d"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1040077"/>
            <a:ext cx="6883400" cy="1092835"/>
          </a:xfrm>
          <a:prstGeom prst="rect">
            <a:avLst/>
          </a:prstGeom>
        </p:spPr>
        <p:txBody>
          <a:bodyPr wrap="square" lIns="0" tIns="0" rIns="0" bIns="0">
            <a:spAutoFit/>
          </a:bodyPr>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ustDataLst/>
  </p:cSld>
  <p:clrMap bg1="lt1" tx1="dk1" bg2="lt2" tx2="dk2" accent1="accent1" accent2="accent2" accent3="accent3" accent4="accent4" accent5="accent5" accent6="accent6" hlink="hlink" folHlink="folHlink"/>
  <p:sldLayoutIdLst>
    <p:sldLayoutId id="2147483649" r:id="R14deea05f33341d0"/>
    <p:sldLayoutId id="2147483650" r:id="R19f32fd5662c4c8d"/>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theme/theme2.xml><?xml version="1.0" encoding="utf-8"?>
<a:theme xmlns:a="http://schemas.openxmlformats.org/drawingml/2006/main" name="Office Theme">
  <a:themeElements>
    <a:clrScheme name="Custom 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76425"/>
      </a:hlink>
      <a:folHlink>
        <a:srgbClr val="FF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10160" rIns="0" bIns="0" rtlCol="0">
        <a:noAutofit/>
      </a:bodyPr>
      <a:lstStyle>
        <a:defPPr marL="171450" marR="144145" indent="-171450" algn="l">
          <a:lnSpc>
            <a:spcPct val="101800"/>
          </a:lnSpc>
          <a:spcBef>
            <a:spcPts val="80"/>
          </a:spcBef>
          <a:buClr>
            <a:srgbClr val="888A8D"/>
          </a:buClr>
          <a:buSzPct val="100000"/>
          <a:buFont typeface="Wingdings" panose="05000000000000000000" pitchFamily="2" charset="2"/>
          <a:buChar char="§"/>
          <a:tabLst>
            <a:tab pos="156845" algn="l"/>
          </a:tabLst>
          <a:defRPr sz="900" dirty="0" smtClean="0">
            <a:solidFill>
              <a:srgbClr val="6D6E71"/>
            </a:solidFill>
            <a:latin typeface="Proxima Nova"/>
            <a:cs typeface="Proxima Nova"/>
          </a:defRPr>
        </a:defPPr>
      </a:lstStyle>
    </a:txDef>
  </a:objectDefaults>
  <a:extraClrSchemeLst/>
</a:theme>
</file>

<file path=ppt/slides/_rels/slide1.xml.rels>&#65279;<?xml version="1.0" encoding="utf-8"?><Relationships xmlns="http://schemas.openxmlformats.org/package/2006/relationships"><Relationship Type="http://schemas.openxmlformats.org/officeDocument/2006/relationships/slideLayout" Target="/ppt/slideLayouts/slideLayout1.xml" Id="R9b28352c3e924ddb" /><Relationship Type="http://schemas.openxmlformats.org/officeDocument/2006/relationships/notesSlide" Target="/ppt/notesSlides/notesSlide1.xml" Id="R8e846de9d7cb48e3" /><Relationship Type="http://schemas.openxmlformats.org/officeDocument/2006/relationships/image" Target="/ppt/media/image.bin" Id="rId9" /></Relationships>
</file>

<file path=ppt/slides/_rels/slide3.xml.rels>&#65279;<?xml version="1.0" encoding="utf-8"?><Relationships xmlns="http://schemas.openxmlformats.org/package/2006/relationships"><Relationship Type="http://schemas.openxmlformats.org/officeDocument/2006/relationships/slideLayout" Target="/ppt/slideLayouts/slideLayout2.xml" Id="Re338f09a914549e9" /><Relationship Type="http://schemas.openxmlformats.org/officeDocument/2006/relationships/notesSlide" Target="/ppt/notesSlides/notesSlide2.xml" Id="Ra84448b998974144" /></Relationships>
</file>

<file path=ppt/slides/_rels/slide4.xml.rels>&#65279;<?xml version="1.0" encoding="utf-8"?><Relationships xmlns="http://schemas.openxmlformats.org/package/2006/relationships"><Relationship Type="http://schemas.openxmlformats.org/officeDocument/2006/relationships/slideLayout" Target="/ppt/slideLayouts/slideLayout2.xml" Id="R694b8a897e0e4506" /><Relationship Type="http://schemas.openxmlformats.org/officeDocument/2006/relationships/notesSlide" Target="/ppt/notesSlides/notesSlide3.xml" Id="R273f5e4563224297" /><Relationship Type="http://schemas.openxmlformats.org/officeDocument/2006/relationships/image" Target="/ppt/media/image.bin" Id="rId7" /><Relationship Type="http://schemas.openxmlformats.org/officeDocument/2006/relationships/hyperlink" Target="https://advisors.voya.com/document/fund-fact-sheet/voya-intermediate-bond-fund-fact-sheet.pdf" TargetMode="External" Id="Rf44893ab5caf49f2" /></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descr="A logo on a black background&#10;&#10;Description automatically generated">
            <a:extLst>
              <a:ext uri="{FF2B5EF4-FFF2-40B4-BE49-F238E27FC236}">
                <a16:creationId xmlns:a16="http://schemas.microsoft.com/office/drawing/2014/main" id="{BA0BF5B5-5616-79FD-184E-2AAFA40647C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19" name="object 19"/>
          <p:cNvSpPr txBox="1"/>
          <p:nvPr>
            <p:custDataLst/>
          </p:nvPr>
        </p:nvSpPr>
        <p:spPr>
          <a:xfrm>
            <a:off x="444500" y="382796"/>
            <a:ext cx="6870700" cy="468718"/>
          </a:xfrm>
          <a:prstGeom prst="rect">
            <a:avLst/>
          </a:prstGeom>
        </p:spPr>
        <p:txBody>
          <a:bodyPr vert="horz" wrap="square" lIns="0" tIns="47625" rIns="0" bIns="0" rtlCol="0">
            <a:spAutoFit/>
          </a:bodyPr>
          <a:lstStyle/>
          <a:p>
            <a:pPr marL="20320">
              <a:lnSpc>
                <a:spcPct val="100000"/>
              </a:lnSpc>
              <a:spcBef>
                <a:spcPts val="375"/>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a:p>
            <a:pPr marL="12700">
              <a:lnSpc>
                <a:spcPct val="100000"/>
              </a:lnSpc>
              <a:spcBef>
                <a:spcPts val="385"/>
              </a:spcBef>
            </a:pPr>
            <a:r>
              <a:rPr lang="en-US" sz="1400">
                <a:solidFill>
                  <a:srgbClr val="6D6E71"/>
                </a:solidFill>
                <a:latin typeface="Publico Headline Roman" panose="02040502060504060203" pitchFamily="18" charset="0"/>
                <a:cs typeface="Palatino Linotype"/>
              </a:rPr>
              <a:t>Voya Intermediate Bond Fund </a:t>
            </a:r>
            <a:endParaRPr sz="1400" dirty="0">
              <a:latin typeface="Palatino Linotype"/>
              <a:cs typeface="Palatino Linotype"/>
            </a:endParaRPr>
          </a:p>
        </p:txBody>
      </p:sp>
      <p:sp>
        <p:nvSpPr>
          <p:cNvPr id="20" name="object 20"/>
          <p:cNvSpPr txBox="1">
            <a:spLocks noGrp="1"/>
          </p:cNvSpPr>
          <p:nvPr>
            <p:ph type="title"/>
            <p:custDataLst/>
          </p:nvPr>
        </p:nvSpPr>
        <p:spPr>
          <a:xfrm>
            <a:off x="444500" y="851514"/>
            <a:ext cx="6883400" cy="920146"/>
          </a:xfrm>
          <a:prstGeom prst="rect">
            <a:avLst/>
          </a:prstGeom>
        </p:spPr>
        <p:txBody>
          <a:bodyPr vert="horz" wrap="square" lIns="0" tIns="12700" rIns="0" bIns="0" rtlCol="0" anchor="b" anchorCtr="0">
            <a:noAutofit/>
          </a:bodyPr>
          <a:lstStyle/>
          <a:p>
            <a:pPr marL="12700" marR="5080">
              <a:lnSpc>
                <a:spcPct val="106100"/>
              </a:lnSpc>
              <a:spcBef>
                <a:spcPts val="100"/>
              </a:spcBef>
            </a:pPr>
            <a:r>
              <a:rPr lang="en-US" sz="2800">
                <a:solidFill>
                  <a:srgbClr val="6D6E71"/>
                </a:solidFill>
                <a:latin typeface="Publico Headline Roman" panose="02040502060504060203" pitchFamily="18" charset="0"/>
              </a:rPr>
              <a:t>Dynamic Core </a:t>
            </a:r>
            <a:r>
              <a:rPr lang="en-US" sz="2800">
                <a:latin typeface="Publico Headline Roman" panose="02040502060504060203" pitchFamily="18" charset="0"/>
              </a:rPr>
              <a:t>Bond Strategy</a:t>
            </a:r>
            <a:endParaRPr sz="2800" spc="-10" dirty="0"/>
          </a:p>
        </p:txBody>
      </p:sp>
      <p:sp>
        <p:nvSpPr>
          <p:cNvPr id="24" name="object 24"/>
          <p:cNvSpPr/>
          <p:nvPr/>
        </p:nvSpPr>
        <p:spPr>
          <a:xfrm>
            <a:off x="503238" y="1772348"/>
            <a:ext cx="6813761" cy="69175"/>
          </a:xfrm>
          <a:custGeom>
            <a:avLst/>
            <a:gdLst/>
            <a:ahLst/>
            <a:cxnLst/>
            <a:rect l="l" t="t" r="r" b="b"/>
            <a:pathLst>
              <a:path w="6858000">
                <a:moveTo>
                  <a:pt x="0" y="0"/>
                </a:moveTo>
                <a:lnTo>
                  <a:pt x="6858000" y="0"/>
                </a:lnTo>
              </a:path>
            </a:pathLst>
          </a:custGeom>
          <a:ln w="6350">
            <a:solidFill>
              <a:srgbClr val="F4B48F"/>
            </a:solidFill>
          </a:ln>
        </p:spPr>
        <p:txBody>
          <a:bodyPr wrap="square" lIns="0" tIns="0" rIns="0" bIns="0" rtlCol="0"/>
          <a:lstStyle/>
          <a:p>
            <a:endParaRPr/>
          </a:p>
        </p:txBody>
      </p:sp>
      <p:graphicFrame>
        <p:nvGraphicFramePr>
          <p:cNvPr id="15" name="Table 14">
            <a:extLst>
              <a:ext uri="{FF2B5EF4-FFF2-40B4-BE49-F238E27FC236}">
                <a16:creationId xmlns:a16="http://schemas.microsoft.com/office/drawing/2014/main" id="{E9068D35-5638-5E2A-C2ED-234AAC587E7B}"/>
              </a:ext>
            </a:extLst>
          </p:cNvPr>
          <p:cNvGraphicFramePr>
            <a:graphicFrameLocks noGrp="1"/>
          </p:cNvGraphicFramePr>
          <p:nvPr>
            <p:custDataLst/>
            <p:extLst>
              <p:ext uri="{D42A27DB-BD31-4B8C-83A1-F6EECF244321}">
                <p14:modId xmlns:p14="http://schemas.microsoft.com/office/powerpoint/2010/main" val="4225529431"/>
              </p:ext>
            </p:extLst>
          </p:nvPr>
        </p:nvGraphicFramePr>
        <p:xfrm>
          <a:off x="2057400" y="2000948"/>
          <a:ext cx="5257800" cy="241865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35281652"/>
                    </a:ext>
                  </a:extLst>
                </a:gridCol>
              </a:tblGrid>
              <a:tr h="0">
                <a:tc>
                  <a:txBody>
                    <a:bodyPr/>
                    <a:lstStyle/>
                    <a:p>
                      <a:r>
                        <a:rPr lang="en-US" sz="1100" b="0" dirty="0">
                          <a:solidFill>
                            <a:srgbClr val="E9691F"/>
                          </a:solidFill>
                          <a:latin typeface="Publico Headline Roman" panose="02040502060504060203" pitchFamily="18" charset="0"/>
                        </a:rPr>
                        <a:t>Strategy overview</a:t>
                      </a:r>
                    </a:p>
                  </a:txBody>
                  <a:tcPr marL="0" marR="0" marT="0" marB="64008" anchor="b">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27630779"/>
                  </a:ext>
                </a:extLst>
              </a:tr>
              <a:tr h="0">
                <a:tc>
                  <a:txBody>
                    <a:bodyPr/>
                    <a:lstStyle/>
                    <a:p>
                      <a:pPr>
                        <a:lnSpc>
                          <a:spcPct val="110000"/>
                        </a:lnSpc>
                        <a:spcAft>
                          <a:spcPts val="300"/>
                        </a:spcAft>
                      </a:pPr>
                      <a:r>
                        <a:rPr lang="en-US" sz="1000">
                          <a:solidFill>
                            <a:srgbClr val="6D6E71"/>
                          </a:solidFill>
                          <a:latin typeface="Proxima Nova" panose="02000506030000020004" pitchFamily="50" charset="0"/>
                        </a:rPr>
                        <a:t>Total return approach, investing across full spectrum of the fixed income market including up to 20% in below investment grade securities.</a:t>
                      </a:r>
                      <a:endParaRPr lang="en-US" sz="1000" dirty="0">
                        <a:solidFill>
                          <a:srgbClr val="6D6E71"/>
                        </a:solidFill>
                        <a:latin typeface="+mj-lt"/>
                      </a:endParaRP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497596613"/>
                  </a:ext>
                </a:extLst>
              </a:tr>
              <a:tr h="0">
                <a:tc>
                  <a:txBody>
                    <a:bodyPr/>
                    <a:lstStyle/>
                    <a:p>
                      <a:r>
                        <a:rPr lang="en-US" sz="1100" dirty="0">
                          <a:solidFill>
                            <a:srgbClr val="E9691F"/>
                          </a:solidFill>
                          <a:latin typeface="Publico Headline Roman" panose="02040502060504060203" pitchFamily="18" charset="0"/>
                        </a:rPr>
                        <a:t>Key takeaways</a:t>
                      </a:r>
                    </a:p>
                  </a:txBody>
                  <a:tcPr marL="182880" marR="0" marT="91440" marB="64008" anchor="b">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94787705"/>
                  </a:ext>
                </a:extLst>
              </a:tr>
              <a:tr h="0">
                <a:tc>
                  <a:txBody>
                    <a:bodyPr/>
                    <a:lstStyle/>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The first quarter of 2025 was marked by volatility in fixed income markets, primarily driven by tariff policies and associated economic uncertainty. Despite robust job gains and a low unemployment rate, fixed income spreads widened, leading to broadly negative excess returns.</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For the quarter, the Fund underperformed on a net asset value (NAV) basis. Sector allocation decisions detracted, security selection decisions contributed, while duration and yield curve positions had minimal impact.</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While spreads have widened, the macro-outlook has clearly weakened. As a result, the overall risk profile of the portfolio has changed only marginally.</a:t>
                      </a:r>
                    </a:p>
                  </a:txBody>
                  <a:tcPr marL="182880" marR="0" marT="64008" marB="182880">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666532"/>
                  </a:ext>
                </a:extLst>
              </a:tr>
              <a:tr h="0">
                <a:tc>
                  <a:txBody>
                    <a:bodyPr/>
                    <a:lstStyle/>
                    <a:p>
                      <a:r>
                        <a:rPr lang="en-US" sz="1100" dirty="0">
                          <a:solidFill>
                            <a:srgbClr val="E9691F"/>
                          </a:solidFill>
                          <a:latin typeface="Publico Headline Roman" panose="02040502060504060203" pitchFamily="18" charset="0"/>
                        </a:rPr>
                        <a:t>Portfolio review</a:t>
                      </a:r>
                    </a:p>
                  </a:txBody>
                  <a:tcPr marL="0" marR="0" marT="182880" marB="64008" anchor="b">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20593089"/>
                  </a:ext>
                </a:extLst>
              </a:tr>
              <a:tr h="0">
                <a:tc>
                  <a:txBody>
                    <a:bodyPr/>
                    <a:lstStyle/>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first quarter of 2025 was marked by volatility in the fixed income markets,</a:t>
                      </a:r>
                      <a:r xmlns:a="http://schemas.openxmlformats.org/drawingml/2006/main">
                        <a:rPr lang="en-US" sz="1000" dirty="0">
                          <a:solidFill>
                            <a:srgbClr val="6D6E71"/>
                          </a:solidFill>
                          <a:latin typeface="Proxima Nova" panose="02000506030000020004" pitchFamily="50" charset="0"/>
                        </a:rPr>
                        <a:t> primarily driven by tariff policies and associated economic uncertainty. Despite robust job gains and a low unemployment rate, fixed income spreads widened, leading to broadly negative excess returns.</a:t>
                      </a:r>
                    </a:p>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labor market remained strong, with job gains averaging around 200,000 per month and an unemployment rate only slightly above 4%.</a:t>
                      </a:r>
                      <a:r xmlns:a="http://schemas.openxmlformats.org/drawingml/2006/main">
                        <a:rPr lang="en-US" sz="1000" dirty="0">
                          <a:solidFill>
                            <a:srgbClr val="6D6E71"/>
                          </a:solidFill>
                          <a:latin typeface="Proxima Nova" panose="02000506030000020004" pitchFamily="50" charset="0"/>
                        </a:rPr>
                        <a:t> However, tariff policies were the primary driver of market moves. President Trump announced tariffs on Mexico, Canada and China at his inauguration, with tariffs on China going into effect on February 1. Tariffs on Mexico and Canada were delayed until March 4, and additional tariffs on China were imposed on the same day. The uncertainty surrounding these tariffs, along with the potential for an escalating trade war, negatively impacted risk assets, with credit spreads finishing the quarter wider, despite solid labor market dynamics. Similarly, rates fell during the quarter in response to lower growth expectations, which helped deliver positive total returns for most sectors.</a:t>
                      </a: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1285494"/>
                  </a:ext>
                </a:extLst>
              </a:tr>
              <a:tr h="0">
                <a:tc>
                  <a:txBody>
                    <a:bodyPr/>
                    <a:lstStyle/>
                    <a:p>
                      <a:pPr>
                        <a:lnSpc>
                          <a:spcPct val="102000"/>
                        </a:lnSpc>
                        <a:spcBef>
                          <a:spcPts val="80"/>
                        </a:spcBef>
                      </a:pPr>
                      <a:r xmlns:a="http://schemas.openxmlformats.org/drawingml/2006/main">
                        <a:rPr lang="en-US" sz="900">
                          <a:solidFill>
                            <a:srgbClr val="6D6E71"/>
                          </a:solidFill>
                          <a:latin typeface="Proxima Nova Semibold" panose="02000506030000020004" pitchFamily="50" charset="0"/>
                        </a:rPr>
                        <a:t>You should consider the investment objectives, risks, charges and expenses of the variable product and its underlying fund options or mutual funds offered through a retirement plan carefully before investing. The prospectuses/prospectus summaries/information booklets contain this and other information regarding the variable product, its underlying fund options or mutual funds offered through a retirement plan and can be obtained by contacting your local representative or by calling (800) 386-3799. Please read the information carefully before investing.</a:t>
                      </a:r>
                      <a:endParaRPr lang="en-US" sz="900" dirty="0">
                        <a:solidFill>
                          <a:srgbClr val="6D6E71"/>
                        </a:solidFill>
                        <a:latin typeface="Proxima Nova Semibold" panose="02000506030000020004" pitchFamily="50" charset="0"/>
                      </a:endParaRPr>
                    </a:p>
                  </a:txBody>
                  <a:tcPr marL="0" marR="0" marT="36576" marB="64008">
                    <a:lnT w="3175"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31295366"/>
                  </a:ext>
                </a:extLst>
              </a:tr>
            </a:tbl>
          </a:graphicData>
        </a:graphic>
      </p:graphicFrame>
    </p:spTree>
    <p:custData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Intermediate Bond Fund</a:t>
            </a:r>
            <a:endParaRPr sz="1000" dirty="0">
              <a:latin typeface="Proxima Nova"/>
              <a:cs typeface="Proxima Nova"/>
            </a:endParaRPr>
          </a:p>
        </p:txBody>
      </p:sp>
      <p:sp>
        <p:nvSpPr>
          <p:cNvPr id="9" name="object 9"/>
          <p:cNvSpPr txBox="1"/>
          <p:nvPr>
            <p:custDataLst/>
          </p:nvPr>
        </p:nvSpPr>
        <p:spPr>
          <a:xfrm>
            <a:off x="452344" y="418083"/>
            <a:ext cx="2976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p:txBody>
      </p:sp>
      <p:sp>
        <p:nvSpPr>
          <p:cNvPr id="3" name="object 17">
            <a:extLst>
              <a:ext uri="{FF2B5EF4-FFF2-40B4-BE49-F238E27FC236}">
                <a16:creationId xmlns:a16="http://schemas.microsoft.com/office/drawing/2014/main" id="{03453CAD-E15C-32A8-77E9-879790393BBE}"/>
              </a:ext>
            </a:extLst>
          </p:cNvPr>
          <p:cNvSpPr txBox="1"/>
          <p:nvPr>
            <p:custDataLst/>
          </p:nvPr>
        </p:nvSpPr>
        <p:spPr>
          <a:xfrm>
            <a:off x="457200" y="1066800"/>
            <a:ext cx="6858000" cy="8229600"/>
          </a:xfrm>
          <a:prstGeom prst="rect">
            <a:avLst/>
          </a:prstGeom>
          <a:ln>
            <a:noFill/>
          </a:ln>
        </p:spPr>
        <p:txBody>
          <a:bodyPr vert="horz" wrap="square" lIns="0" tIns="0" rIns="0" bIns="0" numCol="2" spcCol="274320" rtlCol="0">
            <a:noAutofit/>
          </a:bodyPr>
          <a:lstStyle/>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The U.S. Federal Reserve maintained a cautious stance in the first quarter of 2025, resisting further interest rate cuts after having cut rates by 100 basis points in 2024.</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 The Fed cited stronger than expected economic data, including robust job gains and a low unemployment rate, as reasons for not cutting rates further. However, in response to tariffs, the updated Summary of Economic Projections (SEP) released following the March meeting showed the median projection for growth moving lower. Meanwhile, the median projection for inflation moved higher, however there was no change to rate expectations, with the median projection still indicating one to two cuts through year end, and another two cuts in 2026.</a:t>
            </a:r>
          </a:p>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In markets, spreads began to widen in mid-February when tariff threats intensified.</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 Investment grade (IG) corporates and asset-backed securities (ABS) delivered negative excess returns, as did High-yield (HY) corporates, although the higher carry profile of HY helped the sector modestly outperform its IG counterpart. Agency mortgage-backed securities (MBS) experienced a roller-coaster ride, but ultimately finished the quarter flat. Premium-priced pools (coupons of 6% or higher) outperformed, while lower coupons, particularly 2.5%, performed negatively. Commercial mortgage-backed securities (CMBS) was flat at the benchmark level, but similar to HY, higher carry allowed non-agency to outperformed agency, and below IG outperformed IG. Non-agency residential mortgage-backed securities (RMBS) was a notable exception, with the sector outperforming, led by Prime Jumbo.</a:t>
            </a:r>
          </a:p>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For the quarter, The Fund underperformed on a NAV basis.</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 With an underweight in Treasuries in favor of credit, sector allocation decisions detracted from relative performance as spreads widened during the quarter. This was partially offset however by our overweight to agency MBS, which was the best performing sector in the Index. Meanwhile, security selection decisions contributed. This was most notable in IG corporates, due to our bias towards shorter dated bonds which were less impacted by spread widening. Security selection results were also strong across CMBS and ABS. Finally, with a neutral position for most of the quarter, duration and yield curve positioning had minimal impact on relative performance.</a:t>
            </a:r>
          </a:p>
          <a:p>
            <a:pPr marL="12700">
              <a:lnSpc>
                <a:spcPct val="110000"/>
              </a:lnSpc>
              <a:spcAft>
                <a:spcPts val="900"/>
              </a:spcAft>
            </a:pPr>
            <a:r>
              <a:rPr lang="en-US" sz="1100" dirty="0">
                <a:solidFill>
                  <a:srgbClr val="E9691F"/>
                </a:solidFill>
                <a:latin typeface="Publico Headline Roman" panose="02040502060504060203" pitchFamily="18" charset="0"/>
                <a:cs typeface="Palatino Linotype"/>
              </a:rPr>
              <a:t>Current strategy and outlook</a:t>
            </a:r>
            <a:endParaRPr lang="en-US" sz="1100" dirty="0">
              <a:latin typeface="Publico Headline Roman" panose="02040502060504060203" pitchFamily="18" charset="0"/>
              <a:cs typeface="Palatino Linotype"/>
            </a:endParaRPr>
          </a:p>
          <a:p>
            <a:pPr>
              <a:lnSpc>
                <a:spcPct val="100000"/>
              </a:lnSpc>
            </a:pPr>
            <a:r>
              <a:rPr lang="en-US" sz="700" dirty="0">
                <a:solidFill>
                  <a:schemeClr val="bg1">
                    <a:lumMod val="65000"/>
                  </a:schemeClr>
                </a:solidFill>
                <a:latin typeface="Century Gothic" panose="020B0502020202020204" pitchFamily="34" charset="0"/>
                <a:cs typeface="Proxima Nova"/>
              </a:rPr>
              <a:t>¯¯¯¯¯¯¯¯¯¯¯¯¯¯¯¯¯¯¯¯¯¯¯¯¯¯¯¯¯¯¯¯¯¯¯¯¯¯¯¯¯¯¯¯¯¯¯¯¯¯¯¯¯¯¯¯¯¯¯¯¯¯¯¯¯¯¯¯¯¯¯¯¯¯</a:t>
            </a:r>
            <a:endParaRPr lang="en-US" sz="900" dirty="0">
              <a:solidFill>
                <a:schemeClr val="bg1">
                  <a:lumMod val="65000"/>
                </a:schemeClr>
              </a:solidFill>
              <a:latin typeface="Proxima Nova"/>
              <a:cs typeface="Proxima Nova"/>
            </a:endParaRPr>
          </a:p>
          <a:p>
            <a:pPr>
              <a:lnSpc>
                <a:spcPct val="110000"/>
              </a:lnSpc>
              <a:spcAft>
                <a:spcPts val="900"/>
              </a:spcAft>
            </a:pPr>
            <a:r xmlns:a="http://schemas.openxmlformats.org/drawingml/2006/main">
              <a:rPr lang="en-US" sz="1000" b="1" dirty="0">
                <a:solidFill>
                  <a:srgbClr val="6D6E71"/>
                </a:solidFill>
                <a:latin typeface="Proxima Nova"/>
                <a:cs typeface="Proxima Nova"/>
              </a:rPr>
              <a:t>Looking ahead, fundamental factors remain supportive.</a:t>
            </a:r>
            <a:r xmlns:a="http://schemas.openxmlformats.org/drawingml/2006/main">
              <a:rPr lang="en-US" sz="1000" dirty="0">
                <a:solidFill>
                  <a:srgbClr val="6D6E71"/>
                </a:solidFill>
                <a:latin typeface="Proxima Nova"/>
                <a:cs typeface="Proxima Nova"/>
              </a:rPr>
              <a:t> Growth has been roughly 2–3% for the last 3 years, most recently delivering 2.5% in 4Q24. The labor market is healthy with only 4.1% unemployment. And on the consumer side, balance sheets remain healthy.</a:t>
            </a:r>
          </a:p>
          <a:p>
            <a:pPr>
              <a:lnSpc>
                <a:spcPct val="110000"/>
              </a:lnSpc>
              <a:spcAft>
                <a:spcPts val="900"/>
              </a:spcAft>
            </a:pPr>
            <a:r xmlns:a="http://schemas.openxmlformats.org/drawingml/2006/main">
              <a:rPr lang="en-US" sz="1000" b="1" dirty="0">
                <a:solidFill>
                  <a:srgbClr val="6D6E71"/>
                </a:solidFill>
                <a:latin typeface="Proxima Nova"/>
                <a:cs typeface="Proxima Nova"/>
              </a:rPr>
              <a:t>That said, survey data has indicated tariffs have negatively impacted both business and consumer sentiment.</a:t>
            </a:r>
            <a:r xmlns:a="http://schemas.openxmlformats.org/drawingml/2006/main">
              <a:rPr lang="en-US" sz="1000" dirty="0">
                <a:solidFill>
                  <a:srgbClr val="6D6E71"/>
                </a:solidFill>
                <a:latin typeface="Proxima Nova"/>
                <a:cs typeface="Proxima Nova"/>
              </a:rPr>
              <a:t> We have already seen consumers pull back (negative growth numbers in both Personal Consumption Expenditure (PCE) and retail sales numbers for January) and we will likely see a similar reaction on the business investment side. Even if tariffs are watered down, the associated uncertainty will remain a headwind.</a:t>
            </a:r>
          </a:p>
          <a:p>
            <a:pPr>
              <a:lnSpc>
                <a:spcPct val="110000"/>
              </a:lnSpc>
              <a:spcAft>
                <a:spcPts val="900"/>
              </a:spcAft>
            </a:pPr>
            <a:r xmlns:a="http://schemas.openxmlformats.org/drawingml/2006/main">
              <a:rPr lang="en-US" sz="1000" b="1" dirty="0">
                <a:solidFill>
                  <a:srgbClr val="6D6E71"/>
                </a:solidFill>
                <a:latin typeface="Proxima Nova"/>
                <a:cs typeface="Proxima Nova"/>
              </a:rPr>
              <a:t>That said, while a recession is not our base case, the probability has clearly increased.</a:t>
            </a:r>
            <a:r xmlns:a="http://schemas.openxmlformats.org/drawingml/2006/main">
              <a:rPr lang="en-US" sz="1000" dirty="0">
                <a:solidFill>
                  <a:srgbClr val="6D6E71"/>
                </a:solidFill>
                <a:latin typeface="Proxima Nova"/>
                <a:cs typeface="Proxima Nova"/>
              </a:rPr>
              <a:t> While there will likely be an impact on personal consumption and investment, household and corporate balance sheets still remain healthy. In addition, the downside to growth should be limited as the Fed has the room to cut rates, especially if employment numbers weaken. However, much depends on how much, and for how long, the announced tariffs remain in place.</a:t>
            </a:r>
          </a:p>
          <a:p>
            <a:pPr>
              <a:lnSpc>
                <a:spcPct val="110000"/>
              </a:lnSpc>
              <a:spcAft>
                <a:spcPts val="900"/>
              </a:spcAft>
            </a:pPr>
            <a:r xmlns:a="http://schemas.openxmlformats.org/drawingml/2006/main">
              <a:rPr lang="en-US" sz="1000" b="1" dirty="0">
                <a:solidFill>
                  <a:srgbClr val="6D6E71"/>
                </a:solidFill>
                <a:latin typeface="Proxima Nova"/>
                <a:cs typeface="Proxima Nova"/>
              </a:rPr>
              <a:t>Over the past several quarters, we have been constructive on fundamental factors, but believed valuations were ignoring potential risks.</a:t>
            </a:r>
            <a:r xmlns:a="http://schemas.openxmlformats.org/drawingml/2006/main">
              <a:rPr lang="en-US" sz="1000" dirty="0">
                <a:solidFill>
                  <a:srgbClr val="6D6E71"/>
                </a:solidFill>
                <a:latin typeface="Proxima Nova"/>
                <a:cs typeface="Proxima Nova"/>
              </a:rPr>
              <a:t> As a result, we came into the quarter positioned with a higher quality, shorter spread duration bias. While spreads have widened, the macro-outlook has clearly weakened. As a result, the overall risk profile of the portfolio has changed only marginally, while quarter over quarter portfolio changes are more reflective of relative value opportunities. For example, towards the middle of the quarter, we further reduced our exposure to long date IG corporates, while also increasing our allocation to high quality collateralized loan obligation (CLO). Looking forward, as spreads continue to widen, we are well positioned to add risk where appropriate.</a:t>
            </a:r>
          </a:p>
        </p:txBody>
      </p:sp>
    </p:spTree>
    <p:custDataLst/>
    <p:extLst>
      <p:ext uri="{BB962C8B-B14F-4D97-AF65-F5344CB8AC3E}">
        <p14:creationId xmlns:p14="http://schemas.microsoft.com/office/powerpoint/2010/main" val="3966422849"/>
      </p:ext>
    </p:extLst>
  </p:cSld>
  <p:clrMapOvr>
    <a:masterClrMapping/>
  </p:clrMapOvr>
</p:sld>
</file>

<file path=ppt/slides/slide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n a black background&#10;&#10;Description automatically generated">
            <a:extLst>
              <a:ext uri="{FF2B5EF4-FFF2-40B4-BE49-F238E27FC236}">
                <a16:creationId xmlns:a16="http://schemas.microsoft.com/office/drawing/2014/main" id="{584E4FB9-F41E-327C-29F9-AD9D001A47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4" name="object 4"/>
          <p:cNvSpPr txBox="1"/>
          <p:nvPr>
            <p:custDataLst/>
          </p:nvPr>
        </p:nvSpPr>
        <p:spPr>
          <a:xfrm>
            <a:off x="452344" y="418083"/>
            <a:ext cx="2595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a:t>
            </a:r>
            <a:endParaRPr sz="1000" dirty="0">
              <a:latin typeface="Proxima Nova"/>
              <a:cs typeface="Proxima Nova"/>
            </a:endParaRPr>
          </a:p>
        </p:txBody>
      </p:sp>
      <p:sp>
        <p:nvSpPr>
          <p:cNvPr id="14" name="object 14"/>
          <p:cNvSpPr txBox="1"/>
          <p:nvPr>
            <p:custDataLst/>
          </p:nvPr>
        </p:nvSpPr>
        <p:spPr>
          <a:xfrm>
            <a:off x="444501" y="7807900"/>
            <a:ext cx="6870699" cy="1397819"/>
          </a:xfrm>
          <a:prstGeom prst="rect">
            <a:avLst/>
          </a:prstGeom>
          <a:ln w="3175">
            <a:noFill/>
          </a:ln>
        </p:spPr>
        <p:txBody>
          <a:bodyPr vert="horz" wrap="square" lIns="0" tIns="12700" rIns="0" bIns="0" rtlCol="0" anchor="b">
            <a:spAutoFit/>
          </a:bodyPr>
          <a:lstStyle/>
          <a:p>
            <a:pPr marL="12700" marR="78105" algn="l">
              <a:lnSpc>
                <a:spcPct val="100000"/>
              </a:lnSpc>
              <a:spcAft>
                <a:spcPts val="550"/>
              </a:spcAft>
            </a:pPr>
            <a:r>
              <a:rPr lang="en-US" sz="750" dirty="0">
                <a:solidFill>
                  <a:srgbClr val="6D6E71"/>
                </a:solidFill>
                <a:latin typeface="Proxima Nova Cond Light" panose="02000506030000020004" pitchFamily="50" charset="0"/>
                <a:cs typeface="Calibri"/>
              </a:rPr>
              <a:t>__________________________________________________________________________________________________________________________________________________________________________</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a:t>
            </a:r>
            <a:r xmlns:a="http://schemas.openxmlformats.org/drawingml/2006/main">
              <a:rPr lang="en-US" sz="750" b="1">
                <a:solidFill>
                  <a:srgbClr val="221E1F"/>
                </a:solidFill>
                <a:latin typeface="Proxima Nova Cond Light" panose="02000506030000020004" pitchFamily="50" charset="0"/>
                <a:cs typeface="Calibri"/>
              </a:rPr>
              <a:t>Bloomberg U.S. Aggregate Bond Index</a:t>
            </a:r>
            <a:r xmlns:a="http://schemas.openxmlformats.org/drawingml/2006/main">
              <a:rPr lang="en-US" sz="750">
                <a:solidFill>
                  <a:srgbClr val="221E1F"/>
                </a:solidFill>
                <a:latin typeface="Proxima Nova Cond Light" panose="02000506030000020004" pitchFamily="50" charset="0"/>
                <a:cs typeface="Calibri"/>
              </a:rPr>
              <a:t> is a broad-based flagship benchmark that measures the investment grade, US dollar-denominated, fixed-rate taxable bond market. </a:t>
            </a:r>
            <a:r xmlns:a="http://schemas.openxmlformats.org/drawingml/2006/main">
              <a:rPr lang="en-US" sz="750">
                <a:solidFill>
                  <a:srgbClr val="221E1F"/>
                </a:solidFill>
                <a:latin typeface="Proxima Nova Cond Light" panose="02000506030000020004" pitchFamily="50" charset="0"/>
                <a:cs typeface="Calibri"/>
              </a:rPr>
              <a:t>The index includes treasuries, government-related and corporate securities, fixed-rate agency MBS, ABS and CMBS (agency and non-agency).</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Index returns do not reflect fees, brokerage commissions, taxes or other expenses of investing. </a:t>
            </a:r>
            <a:r xmlns:a="http://schemas.openxmlformats.org/drawingml/2006/main">
              <a:rPr lang="en-US" sz="750" b="1">
                <a:solidFill>
                  <a:srgbClr val="221E1F"/>
                </a:solidFill>
                <a:latin typeface="Proxima Nova Cond Light" panose="02000506030000020004" pitchFamily="50" charset="0"/>
                <a:cs typeface="Calibri"/>
              </a:rPr>
              <a:t>Investors cannot invest directly in an index. </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r xmlns:a="http://schemas.openxmlformats.org/drawingml/2006/main">
              <a:rPr lang="en-US" sz="750" b="1">
                <a:solidFill>
                  <a:srgbClr val="221E1F"/>
                </a:solidFill>
                <a:latin typeface="Proxima Nova Cond Light" panose="02000506030000020004" pitchFamily="50" charset="0"/>
                <a:cs typeface="Calibri"/>
              </a:rPr>
              <a:t>All investing involves risks of fluctuating prices and the uncertainties of rates of return and yield inherent in investing. You could lose money on your investment and any of the following risks, among others, could affect investment performance. The following principal risks are presented in alphabetical order which does not imply order of importance or likelihood: </a:t>
            </a:r>
            <a:r xmlns:a="http://schemas.openxmlformats.org/drawingml/2006/main">
              <a:rPr lang="en-US" sz="750">
                <a:solidFill>
                  <a:srgbClr val="221E1F"/>
                </a:solidFill>
                <a:latin typeface="Proxima Nova Cond Light" panose="02000506030000020004" pitchFamily="50" charset="0"/>
                <a:cs typeface="Calibri"/>
              </a:rPr>
              <a:t>Bank Instruments; Company; Credit; Credit Default Swaps; Currency; Derivative Instruments; Environmental, Social, and Governance (Fixed Income); Floating Rate Loans; Foreign (Non U.S.) Investments/ Developing and Emerging Markets; High-Yield Securities; Interest in Loans; Interest Rate; Investment Model; Liquidity; Market; Market Capitalization; Market Disruption and Geopolitical; Mortgage- and/or Asset-Backed Securities; Municipal Obligations; Other Investment Companies; Preferred Stocks; Prepayment and Extension; Securities Lending; U.S. Government Securities and Obligations. </a:t>
            </a:r>
            <a:r xmlns:a="http://schemas.openxmlformats.org/drawingml/2006/main">
              <a:rPr lang="en-US" sz="750" b="1">
                <a:solidFill>
                  <a:srgbClr val="221E1F"/>
                </a:solidFill>
                <a:latin typeface="Proxima Nova Cond Light" panose="02000506030000020004" pitchFamily="50" charset="0"/>
                <a:cs typeface="Calibri"/>
              </a:rPr>
              <a:t>Investors should consult the Fund’s Prospectus and Statement of Additional Information for a more detailed discussion of the Fund’s risks.</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strategy employs a quantitative model to execute the strategy. Data imprecision, software or other technology malfunctions, programming inaccuracies and similar circumstances may impair the performance of these systems, which may negatively affect performance. Furthermore, there can be no assurance that the quantitative models used in managing the strategy will perform as anticipated or enable the strategy to achieve its objective.</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strategy is available as a mutual fund or variable portfolio. The mutual fund may be available to you as part of your employer sponsored retirement plan. There may be additional plan level fees resulting in personal performance that varies from stated performance. Please call your benefits office for more information.</a:t>
            </a:r>
            <a:r xmlns:a="http://schemas.openxmlformats.org/drawingml/2006/main">
              <a:rPr lang="en-US" sz="750">
                <a:solidFill>
                  <a:srgbClr val="221E1F"/>
                </a:solidFill>
                <a:latin typeface="Proxima Nova Cond Light" panose="02000506030000020004" pitchFamily="50" charset="0"/>
                <a:cs typeface="Calibri"/>
              </a:rPr>
              <a:t>Variable annuities and group annuities are long-term investments designed for retirement purposes. If withdrawals are taken prior to age 59½, an IRS 10% premature distribution penalty tax may apply. Money taken from the annuity will be taxed as ordinary income in the year the money is distributed. An annuity does not provide any additional tax deferral benefit, as tax deferral is provided by the plan. Annuities may be subject to additional fees and expenses to which other tax-qualified funding vehicles may not be subject. However, an annuity does provide other features and benefits, such as lifetime income payments and death benefits, which may be valuable to you. All guarantees are based on the financial strength and claims paying ability of the issuing insurance company, who is solely responsible for all obligations under its policies. Insurance products, annuities and funding agreements issued by Voya Retirement Insurance and Annuity Company (“VRIAC”), One Orange Way, Windsor, CT 06095, which is solely responsible for meeting its obligations. Plan administrative services provided by VRIAC or Voya Institutional Plan Services, LLC (“VIPS”). Securities distributed by or offered through Voya Financial Partners, LLC (“VFP”) (member SIPC) or other broker-dealers with which it has a selling agreement. Only Voya Retirement Insurance and Annuity Company is admitted and can issue products in the state of New York.</a:t>
            </a:r>
          </a:p>
          <a:p>
            <a:pPr marL="12700" marR="78105" algn="l">
              <a:lnSpc>
                <a:spcPct val="100000"/>
              </a:lnSpc>
              <a:spcAft>
                <a:spcPts val="550"/>
              </a:spcAft>
            </a:pP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This commentary has been prepared by Voya Investment Management for informational purposes. Nothing contained herein should be construed as (i) an offer to sell or solicitation of an offer to buy any security or (ii) a recommendation as to the advisability of investing in, purchasing or selling any security. Any opinions expressed herein reflect our judgment and are subject to change. Certain of the statements contained herein are statements of future expectations and other forward-looking statements that are based on management’s current views and assumptions and involve known and unknown risks and uncertainties that could cause actual results, performance or events to differ materially from those expressed or implied in such statements. Actual results, performance or events may differ materially from those in such statements due to, without limitation, (1) general economic conditions, (2) performance of financial markets, (3) interest rate levels, (4) increasing levels of loan defaults (5) changes in laws and regulations and (6) changes in the policies of governments and/or regulatory authorities.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opinions, views and information expressed in this commentary regarding holdings are subject to change without notice. The information provided regarding holdings is not a recommendation to buy or sell any security. Portfolio holdings are fluid and are subject to daily change based on market conditions and other factors.</a:t>
            </a:r>
            <a:r xmlns:a="http://schemas.openxmlformats.org/drawingml/2006/main">
              <a:rPr lang="en-US" sz="750" b="1">
                <a:solidFill>
                  <a:srgbClr val="221E1F"/>
                </a:solidFill>
                <a:latin typeface="Proxima Nova Cond Light" panose="02000506030000020004" pitchFamily="50" charset="0"/>
                <a:cs typeface="Calibri"/>
              </a:rPr>
              <a:t> Past Performance does not guarantee future results</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a:rPr lang="en-US" sz="750">
                <a:solidFill>
                  <a:srgbClr val="221E1F"/>
                </a:solidFill>
                <a:latin typeface="Proxima Nova Cond Light" panose="02000506030000020004" pitchFamily="50" charset="0"/>
                <a:cs typeface="Calibri"/>
              </a:rPr>
              <a:t>©2025 </a:t>
            </a:r>
            <a:r>
              <a:rPr lang="en-US" sz="750" dirty="0">
                <a:solidFill>
                  <a:srgbClr val="221E1F"/>
                </a:solidFill>
                <a:latin typeface="Proxima Nova Cond Light" panose="02000506030000020004" pitchFamily="50" charset="0"/>
                <a:cs typeface="Calibri"/>
              </a:rPr>
              <a:t>Voya Investments Distributor, LLC </a:t>
            </a:r>
            <a:r>
              <a:rPr lang="en-US" sz="750" dirty="0">
                <a:solidFill>
                  <a:srgbClr val="221E1F"/>
                </a:solidFill>
                <a:latin typeface="Proxima Nova Cond Light" panose="02000506030000020004" pitchFamily="50" charset="0"/>
                <a:cs typeface="Calibri"/>
                <a:sym typeface="Symbol" panose="05050102010706020507" pitchFamily="18" charset="2"/>
              </a:rPr>
              <a:t> 200 Park Ave, New York, NY 10166  All rights reserved.</a:t>
            </a:r>
          </a:p>
          <a:p>
            <a:pPr marL="12700" algn="l">
              <a:lnSpc>
                <a:spcPct val="100000"/>
              </a:lnSpc>
              <a:spcAft>
                <a:spcPts val="550"/>
              </a:spcAft>
            </a:pPr>
            <a:r>
              <a:rPr lang="en-US" sz="750" dirty="0">
                <a:solidFill>
                  <a:srgbClr val="221E1F"/>
                </a:solidFill>
                <a:latin typeface="Proxima Nova Cond Light" panose="02000506030000020004" pitchFamily="50" charset="0"/>
                <a:cs typeface="Calibri"/>
              </a:rPr>
              <a:t>Not FDIC Insured | May Lose Value | No Bank Guarantee | Not a Deposit</a:t>
            </a:r>
            <a:br>
              <a:rPr lang="en-US" sz="750">
                <a:solidFill>
                  <a:srgbClr val="221E1F"/>
                </a:solidFill>
                <a:latin typeface="Proxima Nova Cond Light" panose="02000506030000020004" pitchFamily="50" charset="0"/>
                <a:cs typeface="Calibri"/>
              </a:rPr>
            </a:br>
            <a:r>
              <a:rPr lang="en-US" sz="750">
                <a:solidFill>
                  <a:srgbClr val="221E1F"/>
                </a:solidFill>
                <a:latin typeface="Proxima Nova Cond Light" panose="02000506030000020004" pitchFamily="50" charset="0"/>
                <a:cs typeface="Calibri"/>
              </a:rPr>
              <a:t>033125 </a:t>
            </a:r>
            <a:r>
              <a:rPr lang="en-US" sz="750">
                <a:solidFill>
                  <a:srgbClr val="221E1F"/>
                </a:solidFill>
                <a:latin typeface="Proxima Nova Cond Light" panose="02000506030000020004" pitchFamily="50" charset="0"/>
                <a:cs typeface="Calibri"/>
                <a:sym typeface="Symbol" panose="05050102010706020507" pitchFamily="18" charset="2"/>
              </a:rPr>
              <a:t> ex033126  IM4424896 </a:t>
            </a:r>
            <a:endParaRPr sz="750" dirty="0">
              <a:solidFill>
                <a:srgbClr val="221E1F"/>
              </a:solidFill>
              <a:latin typeface="Proxima Nova Cond Light" panose="02000506030000020004" pitchFamily="50" charset="0"/>
              <a:cs typeface="Calibri"/>
            </a:endParaRPr>
          </a:p>
        </p:txBody>
      </p:sp>
      <p:sp>
        <p:nvSpPr>
          <p:cNvPr id="16" name="object 8">
            <a:extLst>
              <a:ext uri="{FF2B5EF4-FFF2-40B4-BE49-F238E27FC236}">
                <a16:creationId xmlns:a16="http://schemas.microsoft.com/office/drawing/2014/main" id="{813DBCE6-90FB-4634-85C6-84F6708C1741}"/>
              </a:ext>
            </a:extLst>
          </p:cNvPr>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Intermediate Bond Fund</a:t>
            </a:r>
            <a:endParaRPr sz="1000" dirty="0">
              <a:latin typeface="Proxima Nova"/>
              <a:cs typeface="Proxima Nova"/>
            </a:endParaRPr>
          </a:p>
        </p:txBody>
      </p:sp>
      <p:graphicFrame>
        <p:nvGraphicFramePr>
          <p:cNvPr id="24" name="Table 23" hidden="0">
            <a:extLst>
              <a:ext uri="{FF2B5EF4-FFF2-40B4-BE49-F238E27FC236}">
                <a16:creationId xmlns:a16="http://schemas.microsoft.com/office/drawing/2014/main" id="{16D5FEFF-F257-9F8B-E330-69FCB8CD44D2}"/>
              </a:ext>
            </a:extLst>
          </p:cNvPr>
          <p:cNvGraphicFramePr>
            <a:graphicFrameLocks noGrp="1"/>
          </p:cNvGraphicFramePr>
          <p:nvPr>
            <p:extLst>
              <p:ext uri="{D42A27DB-BD31-4B8C-83A1-F6EECF244321}">
                <p14:modId xmlns:p14="http://schemas.microsoft.com/office/powerpoint/2010/main" val="1663088688"/>
              </p:ext>
            </p:extLst>
          </p:nvPr>
        </p:nvGraphicFramePr>
        <p:xfrm>
          <a:off x="444501" y="2362200"/>
          <a:ext cx="6867144" cy="640080"/>
        </p:xfrm>
        <a:graphic>
          <a:graphicData uri="http://schemas.openxmlformats.org/drawingml/2006/table">
            <a:tbl>
              <a:tblPr firstRow="1" bandRow="1">
                <a:tableStyleId>{5C22544A-7EE6-4342-B048-85BDC9FD1C3A}</a:tableStyleId>
              </a:tblPr>
              <a:tblGrid>
                <a:gridCol w="6867144">
                  <a:extLst>
                    <a:ext uri="{9D8B030D-6E8A-4147-A177-3AD203B41FA5}">
                      <a16:colId xmlns:a16="http://schemas.microsoft.com/office/drawing/2014/main" val="4180362728"/>
                    </a:ext>
                  </a:extLst>
                </a:gridCol>
              </a:tblGrid>
              <a:tr h="0">
                <a:tc>
                  <a:txBody>
                    <a:bodyPr/>
                    <a:lstStyle/>
                    <a:p>
                      <a:pPr algn="ctr"/>
                      <a:r>
                        <a:rPr lang="en-US" sz="1800" b="0" dirty="0">
                          <a:solidFill>
                            <a:srgbClr val="E76425"/>
                          </a:solidFill>
                          <a:latin typeface="Publico Headline Roman" panose="02040502060504060203" pitchFamily="18" charset="0"/>
                        </a:rPr>
                        <a:t>Read our </a:t>
                      </a:r>
                      <a:r>
                        <a:rPr lang="en-US" sz="1800" b="0" dirty="0">
                          <a:solidFill>
                            <a:srgbClr val="E76425"/>
                          </a:solidFill>
                          <a:latin typeface="Publico Headline Roman" panose="02040502060504060203" pitchFamily="18" charset="0"/>
                          <a:hlinkClick r:id="Rf44893ab5caf49f2" action=""/>
                        </a:rPr>
                        <a:t>Fund Fact Sheet</a:t>
                      </a:r>
                      <a:endParaRPr lang="en-US" sz="1800" b="0" dirty="0">
                        <a:solidFill>
                          <a:srgbClr val="E76425"/>
                        </a:solidFill>
                        <a:latin typeface="Publico Headline Roman" panose="02040502060504060203" pitchFamily="18" charset="0"/>
                      </a:endParaRPr>
                    </a:p>
                  </a:txBody>
                  <a:tcPr marL="182880" marT="182880" marB="182880" anchor="ctr">
                    <a:solidFill>
                      <a:srgbClr val="EAEAEA"/>
                    </a:solidFill>
                  </a:tcPr>
                </a:tc>
                <a:extLst>
                  <a:ext uri="{0D108BD9-81ED-4DB2-BD59-A6C34878D82A}">
                    <a16:rowId xmlns:a16="http://schemas.microsoft.com/office/drawing/2014/main" val="773290989"/>
                  </a:ext>
                </a:extLst>
              </a:tr>
            </a:tbl>
          </a:graphicData>
        </a:graphic>
      </p:graphicFrame>
    </p:spTree>
    <p:custDataLst/>
  </p:cSld>
  <p:clrMapOvr>
    <a:masterClrMapping/>
  </p:clrMapOvr>
</p:sld>
</file>

<file path=ppt/tags/tag1.xml><?xml version="1.0" encoding="utf-8"?>
<p:tagLst xmlns:p="http://schemas.openxmlformats.org/presentationml/2006/main">
  <p:tag name="SeismicInstance" val="{&quot;generationId&quot;:&quot;2ecba430-b043-4992-bd34-e06883bbcda4&quot;,&quot;origin&quot;:{&quot;teamsiteId&quot;:&quot;1&quot;,&quot;content&quot;:{&quot;id&quot;:&quot;47c2b9a7-9128-4383-a90e-6fe3440ec320&quot;,&quot;name&quot;:&quot;FINAL_Commentary Livedoc Template 1&quot;,&quot;versionId&quot;:&quot;8b4654dc-5c58-45ad-9e97-104479bb5c89&quot;,&quot;version&quot;:&quot;14.0&quot;,&quot;format&quot;:&quot;PPTX&quot;}},&quot;regionalFormat&quot;:{&quot;name&quot;:&quot;en-US&quot;,&quot;displayName&quot;:&quot;English (United States)&quot;},&quot;storages&quot;:[],&quot;format&quot;:&quot;pptx&quot;}"/>
</p:tagLst>
</file>

<file path=docProps/app.xml><?xml version="1.0" encoding="utf-8"?>
<Properties xmlns="http://schemas.openxmlformats.org/officeDocument/2006/extended-properties" xmlns:vt="http://schemas.openxmlformats.org/officeDocument/2006/docPropsVTypes">
  <Template/>
  <TotalTime>651</TotalTime>
  <Words>337</Words>
  <Application>Microsoft Office PowerPoint</Application>
  <PresentationFormat>Custom</PresentationFormat>
  <Paragraphs>41</Paragraphs>
  <Slides>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Calibri</vt:lpstr>
      <vt:lpstr>Century Gothic</vt:lpstr>
      <vt:lpstr>Palatino Linotype</vt:lpstr>
      <vt:lpstr>Proxima Nova</vt:lpstr>
      <vt:lpstr>Proxima Nova Cond Light</vt:lpstr>
      <vt:lpstr>Proxima Nova Semibold</vt:lpstr>
      <vt:lpstr>Publico Headline Roman</vt:lpstr>
      <vt:lpstr>Office Theme</vt:lpstr>
      <vt:lpstr>[[Computed:CommentaryIDInformation.GTagLine]] [[Computed:CommentaryIDInformation.OTagLine]]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Singh, Aditi</dc:creator>
  <cp:lastModifiedBy>Singh, Aditi</cp:lastModifiedBy>
  <cp:revision>371</cp:revision>
  <dcterms:created xsi:type="dcterms:W3CDTF">2024-07-11T04:48:08Z</dcterms:created>
  <dcterms:modified xsi:type="dcterms:W3CDTF">2025-03-25T12:53:44Z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2024-04-15T00:00:00Z</vt:filetime>
  </property>
  <property fmtid="{D5CDD505-2E9C-101B-9397-08002B2CF9AE}" pid="3" name="Creator">
    <vt:lpwstr>Adobe InDesign 19.3 (Windows)</vt:lpwstr>
  </property>
  <property fmtid="{D5CDD505-2E9C-101B-9397-08002B2CF9AE}" pid="4" name="LastSaved">
    <vt:filetime>2024-07-11T00:00:00Z</vt:filetime>
  </property>
  <property fmtid="{D5CDD505-2E9C-101B-9397-08002B2CF9AE}" pid="5" name="Producer">
    <vt:lpwstr>Adobe PDF Library 17.0</vt:lpwstr>
  </property>
  <property fmtid="{D5CDD505-2E9C-101B-9397-08002B2CF9AE}" pid="6" name="MSIP_Label_01402931-ee1f-401a-a3a4-d813c808f41c_Enabled">
    <vt:lpwstr>true</vt:lpwstr>
  </property>
  <property fmtid="{D5CDD505-2E9C-101B-9397-08002B2CF9AE}" pid="7" name="MSIP_Label_01402931-ee1f-401a-a3a4-d813c808f41c_SetDate">
    <vt:lpwstr>2024-08-29T13:02:10Z</vt:lpwstr>
  </property>
  <property fmtid="{D5CDD505-2E9C-101B-9397-08002B2CF9AE}" pid="8" name="MSIP_Label_01402931-ee1f-401a-a3a4-d813c808f41c_Method">
    <vt:lpwstr>Privileged</vt:lpwstr>
  </property>
  <property fmtid="{D5CDD505-2E9C-101B-9397-08002B2CF9AE}" pid="9" name="MSIP_Label_01402931-ee1f-401a-a3a4-d813c808f41c_Name">
    <vt:lpwstr>Restricted - Business Information</vt:lpwstr>
  </property>
  <property fmtid="{D5CDD505-2E9C-101B-9397-08002B2CF9AE}" pid="10" name="MSIP_Label_01402931-ee1f-401a-a3a4-d813c808f41c_SiteId">
    <vt:lpwstr>e3054106-a46a-4dc0-b86d-2ba84a24cdc4</vt:lpwstr>
  </property>
  <property fmtid="{D5CDD505-2E9C-101B-9397-08002B2CF9AE}" pid="11" name="MSIP_Label_01402931-ee1f-401a-a3a4-d813c808f41c_ActionId">
    <vt:lpwstr>7bfd4925-9d79-4772-9b32-9dadd1d3548d</vt:lpwstr>
  </property>
  <property fmtid="{D5CDD505-2E9C-101B-9397-08002B2CF9AE}" pid="12" name="MSIP_Label_01402931-ee1f-401a-a3a4-d813c808f41c_ContentBits">
    <vt:lpwstr>0</vt:lpwstr>
  </property>
</Properties>
</file>