
<file path=[Content_Types].xml><?xml version="1.0" encoding="utf-8"?>
<Types xmlns="http://schemas.openxmlformats.org/package/2006/content-types">
  <Default Extension="xml" ContentType="application/vnd.openxmlformats-officedocument.extended-properties+xml"/>
  <Default Extension="bin" ContentType="image/jpeg"/>
  <Default Extension="rels" ContentType="application/vnd.openxmlformats-package.relationship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notesMasters/notesMaster1.xml" ContentType="application/vnd.openxmlformats-officedocument.presentationml.notesMaster+xml"/>
  <Override PartName="/ppt/notesMasters/theme/theme1.xml" ContentType="application/vnd.openxmlformats-officedocument.theme+xml"/>
  <Override PartName="/ppt/slideMasters/slideMaster1.xml" ContentType="application/vnd.openxmlformats-officedocument.presentationml.slideMaster+xml"/>
  <Override PartName="/ppt/slideMasters/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notesSlides/notesSlide1.xml" ContentType="application/vnd.openxmlformats-officedocument.presentationml.notesSlide+xml"/>
  <Override PartName="/ppt/media/image.bin" ContentType="image/png"/>
  <Override PartName="/ppt/slides/slide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notesSlides/notesSlide3.xml" ContentType="application/vnd.openxmlformats-officedocument.presentationml.notesSlide+xml"/>
  <Override PartName="/ppt/tags/tag1.xml" ContentType="application/vnd.openxmlformats-officedocument.presentationml.tags+xml"/>
</Types>
</file>

<file path=_rels/.rels>&#65279;<?xml version="1.0" encoding="utf-8"?><Relationships xmlns="http://schemas.openxmlformats.org/package/2006/relationships"><Relationship Type="http://schemas.openxmlformats.org/officeDocument/2006/relationships/extended-properties" Target="/docProps/app.xml" Id="R0cee1b1f61da4aa3" /><Relationship Type="http://schemas.openxmlformats.org/package/2006/relationships/metadata/core-properties" Target="/docProps/core.xml" Id="Rf2ef93808c704ab2" /><Relationship Type="http://schemas.openxmlformats.org/officeDocument/2006/relationships/custom-properties" Target="/docProps/custom.xml" Id="Rcbad6c84f23c48f3" /><Relationship Type="http://schemas.openxmlformats.org/package/2006/relationships/metadata/thumbnail" Target="/docProps/thumbnail.bin" Id="rId2" /><Relationship Type="http://schemas.openxmlformats.org/officeDocument/2006/relationships/officeDocument" Target="/ppt/presentation.xml" Id="R6881544357c74855"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embedTrueTypeFonts="1">
  <p:sldMasterIdLst>
    <p:sldMasterId id="2147483648" r:id="Rcb3fea6705244697"/>
  </p:sldMasterIdLst>
  <p:notesMasterIdLst>
    <p:notesMasterId r:id="Rb774eeb7fbfe4a4b"/>
  </p:notesMasterIdLst>
  <p:sldIdLst>
    <p:sldId id="256" r:id="R9af9940541194ec7"/>
    <p:sldId id="263" r:id="R6c2f2c111c2a45c3"/>
    <p:sldId id="258" r:id="R1672f267ea904fba"/>
  </p:sldIdLst>
  <p:sldSz cx="7772400" cy="10058400"/>
  <p:notesSz cx="7772400" cy="10058400"/>
  <p:custDataLst>
    <p:tags r:id="R6e3be55e17294f39"/>
  </p:custDataLst>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1E1F"/>
    <a:srgbClr val="6D6E71"/>
    <a:srgbClr val="EAEAEA"/>
    <a:srgbClr val="E76425"/>
    <a:srgbClr val="E969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1" autoAdjust="0"/>
    <p:restoredTop sz="94660"/>
  </p:normalViewPr>
  <p:slideViewPr>
    <p:cSldViewPr>
      <p:cViewPr varScale="1">
        <p:scale>
          <a:sx n="39" d="100"/>
          <a:sy n="39" d="100"/>
        </p:scale>
        <p:origin x="1372" y="3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presProps" Target="/ppt/presProps.xml" Id="R90b10538ec0d4c8b" /><Relationship Type="http://schemas.openxmlformats.org/officeDocument/2006/relationships/tableStyles" Target="/ppt/tableStyles.xml" Id="Rbce0c3a81d6b4097" /><Relationship Type="http://schemas.openxmlformats.org/officeDocument/2006/relationships/viewProps" Target="/ppt/viewProps.xml" Id="R4c30037f9dab43f0" /><Relationship Type="http://schemas.openxmlformats.org/officeDocument/2006/relationships/notesMaster" Target="/ppt/notesMasters/notesMaster1.xml" Id="Rb774eeb7fbfe4a4b" /><Relationship Type="http://schemas.openxmlformats.org/officeDocument/2006/relationships/slideMaster" Target="/ppt/slideMasters/slideMaster1.xml" Id="Rcb3fea6705244697" /><Relationship Type="http://schemas.openxmlformats.org/officeDocument/2006/relationships/theme" Target="/ppt/slideMasters/theme/theme2.xml" Id="R746ad69232f245fa" /><Relationship Type="http://schemas.openxmlformats.org/officeDocument/2006/relationships/slide" Target="/ppt/slides/slide1.xml" Id="R9af9940541194ec7" /><Relationship Type="http://schemas.openxmlformats.org/officeDocument/2006/relationships/slide" Target="/ppt/slides/slide3.xml" Id="R6c2f2c111c2a45c3" /><Relationship Type="http://schemas.openxmlformats.org/officeDocument/2006/relationships/slide" Target="/ppt/slides/slide4.xml" Id="R1672f267ea904fba" /><Relationship Type="http://schemas.openxmlformats.org/officeDocument/2006/relationships/tags" Target="/ppt/tags/tag1.xml" Id="R6e3be55e17294f39" /></Relationships>
</file>

<file path=ppt/notesMasters/_rels/notesMaster1.xml.rels>&#65279;<?xml version="1.0" encoding="utf-8"?><Relationships xmlns="http://schemas.openxmlformats.org/package/2006/relationships"><Relationship Type="http://schemas.openxmlformats.org/officeDocument/2006/relationships/theme" Target="/ppt/notesMasters/theme/theme1.xml" Id="Rfe3d34662c4b42b4" /></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F6D35BDB-1063-4E50-AF60-FA9BA20FD69F}" type="datetimeFigureOut">
              <a:rPr lang="en-US" smtClean="0"/>
              <a:t>3/25/2025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F8E3C7F8-3032-460E-8E34-FDE06184AA5B}" type="slidenum">
              <a:rPr lang="en-US" smtClean="0"/>
              <a:t>‹#›</a:t>
            </a:fld>
            <a:endParaRPr lang="en-US"/>
          </a:p>
        </p:txBody>
      </p:sp>
    </p:spTree>
    <p:custDataLst/>
    <p:extLst>
      <p:ext uri="{BB962C8B-B14F-4D97-AF65-F5344CB8AC3E}">
        <p14:creationId xmlns:p14="http://schemas.microsoft.com/office/powerpoint/2010/main" val="2015185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Masters/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notesSlides/_rels/notesSlide1.xml.rels>&#65279;<?xml version="1.0" encoding="utf-8"?><Relationships xmlns="http://schemas.openxmlformats.org/package/2006/relationships"><Relationship Type="http://schemas.openxmlformats.org/officeDocument/2006/relationships/notesMaster" Target="/ppt/notesMasters/notesMaster1.xml" Id="Rb774eeb7fbfe4a4b" /><Relationship Type="http://schemas.openxmlformats.org/officeDocument/2006/relationships/slide" Target="/ppt/slides/slide1.xml" Id="R9af9940541194ec7" /></Relationships>
</file>

<file path=ppt/notesSlides/_rels/notesSlide2.xml.rels>&#65279;<?xml version="1.0" encoding="utf-8"?><Relationships xmlns="http://schemas.openxmlformats.org/package/2006/relationships"><Relationship Type="http://schemas.openxmlformats.org/officeDocument/2006/relationships/notesMaster" Target="/ppt/notesMasters/notesMaster1.xml" Id="Rb774eeb7fbfe4a4b" /><Relationship Type="http://schemas.openxmlformats.org/officeDocument/2006/relationships/slide" Target="/ppt/slides/slide3.xml" Id="R6c2f2c111c2a45c3" /></Relationships>
</file>

<file path=ppt/notesSlides/_rels/notesSlide3.xml.rels>&#65279;<?xml version="1.0" encoding="utf-8"?><Relationships xmlns="http://schemas.openxmlformats.org/package/2006/relationships"><Relationship Type="http://schemas.openxmlformats.org/officeDocument/2006/relationships/notesMaster" Target="/ppt/notesMasters/notesMaster1.xml" Id="Rb774eeb7fbfe4a4b" /><Relationship Type="http://schemas.openxmlformats.org/officeDocument/2006/relationships/slide" Target="/ppt/slides/slide4.xml" Id="R1672f267ea904fba" /></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E3C7F8-3032-460E-8E34-FDE06184AA5B}" type="slidenum">
              <a:rPr lang="en-US" smtClean="0"/>
              <a:t>1</a:t>
            </a:fld>
            <a:endParaRPr lang="en-US"/>
          </a:p>
        </p:txBody>
      </p:sp>
    </p:spTree>
    <p:custDataLst/>
    <p:extLst>
      <p:ext uri="{BB962C8B-B14F-4D97-AF65-F5344CB8AC3E}">
        <p14:creationId xmlns:p14="http://schemas.microsoft.com/office/powerpoint/2010/main" val="1934594565"/>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E3C7F8-3032-460E-8E34-FDE06184AA5B}" type="slidenum">
              <a:rPr lang="en-US" smtClean="0"/>
              <a:t>2</a:t>
            </a:fld>
            <a:endParaRPr lang="en-US"/>
          </a:p>
        </p:txBody>
      </p:sp>
    </p:spTree>
    <p:custDataLst/>
    <p:extLst>
      <p:ext uri="{BB962C8B-B14F-4D97-AF65-F5344CB8AC3E}">
        <p14:creationId xmlns:p14="http://schemas.microsoft.com/office/powerpoint/2010/main" val="1290506731"/>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E3C7F8-3032-460E-8E34-FDE06184AA5B}" type="slidenum">
              <a:rPr lang="en-US" smtClean="0"/>
              <a:t>4</a:t>
            </a:fld>
            <a:endParaRPr lang="en-US"/>
          </a:p>
        </p:txBody>
      </p:sp>
    </p:spTree>
    <p:custDataLst/>
    <p:extLst>
      <p:ext uri="{BB962C8B-B14F-4D97-AF65-F5344CB8AC3E}">
        <p14:creationId xmlns:p14="http://schemas.microsoft.com/office/powerpoint/2010/main" val="648760804"/>
      </p:ext>
    </p:extLst>
  </p:cSld>
  <p:clrMapOvr>
    <a:masterClrMapping/>
  </p:clrMapOvr>
</p:notes>
</file>

<file path=ppt/slideLayouts/_rels/slideLayout1.xml.rels>&#65279;<?xml version="1.0" encoding="utf-8"?><Relationships xmlns="http://schemas.openxmlformats.org/package/2006/relationships"><Relationship Type="http://schemas.openxmlformats.org/officeDocument/2006/relationships/slideMaster" Target="/ppt/slideMasters/slideMaster1.xml" Id="Rcb3fea6705244697" /></Relationships>
</file>

<file path=ppt/slideLayouts/_rels/slideLayout2.xml.rels>&#65279;<?xml version="1.0" encoding="utf-8"?><Relationships xmlns="http://schemas.openxmlformats.org/package/2006/relationships"><Relationship Type="http://schemas.openxmlformats.org/officeDocument/2006/relationships/slideMaster" Target="/ppt/slideMasters/slideMaster1.xml" Id="Rcb3fea6705244697"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E9691F"/>
                </a:solidFill>
                <a:latin typeface="Palatino Linotype"/>
                <a:cs typeface="Palatino Linotype"/>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ustData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ustDataLst/>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theme" Target="/ppt/slideMasters/theme/theme2.xml" Id="R91fa4ad4cf3d4a7e" /><Relationship Type="http://schemas.openxmlformats.org/officeDocument/2006/relationships/slideLayout" Target="/ppt/slideLayouts/slideLayout1.xml" Id="Re9616c61e4a44eba" /><Relationship Type="http://schemas.openxmlformats.org/officeDocument/2006/relationships/slideLayout" Target="/ppt/slideLayouts/slideLayout2.xml" Id="R26ce7ddf2b6c421b"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44500" y="1040077"/>
            <a:ext cx="6883400" cy="1092835"/>
          </a:xfrm>
          <a:prstGeom prst="rect">
            <a:avLst/>
          </a:prstGeom>
        </p:spPr>
        <p:txBody>
          <a:bodyPr wrap="square" lIns="0" tIns="0" rIns="0" bIns="0">
            <a:spAutoFit/>
          </a:bodyPr>
          <a:lstStyle>
            <a:lvl1pPr>
              <a:defRPr sz="3300" b="0" i="0">
                <a:solidFill>
                  <a:srgbClr val="E9691F"/>
                </a:solidFill>
                <a:latin typeface="Palatino Linotype"/>
                <a:cs typeface="Palatino Linotype"/>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ustDataLst/>
  </p:cSld>
  <p:clrMap bg1="lt1" tx1="dk1" bg2="lt2" tx2="dk2" accent1="accent1" accent2="accent2" accent3="accent3" accent4="accent4" accent5="accent5" accent6="accent6" hlink="hlink" folHlink="folHlink"/>
  <p:sldLayoutIdLst>
    <p:sldLayoutId id="2147483649" r:id="Re9616c61e4a44eba"/>
    <p:sldLayoutId id="2147483650" r:id="R26ce7ddf2b6c421b"/>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theme/theme2.xml><?xml version="1.0" encoding="utf-8"?>
<a:theme xmlns:a="http://schemas.openxmlformats.org/drawingml/2006/main" name="Office Theme">
  <a:themeElements>
    <a:clrScheme name="Custom 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E76425"/>
      </a:hlink>
      <a:folHlink>
        <a:srgbClr val="FF66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square" lIns="0" tIns="10160" rIns="0" bIns="0" rtlCol="0">
        <a:noAutofit/>
      </a:bodyPr>
      <a:lstStyle>
        <a:defPPr marL="171450" marR="144145" indent="-171450" algn="l">
          <a:lnSpc>
            <a:spcPct val="101800"/>
          </a:lnSpc>
          <a:spcBef>
            <a:spcPts val="80"/>
          </a:spcBef>
          <a:buClr>
            <a:srgbClr val="888A8D"/>
          </a:buClr>
          <a:buSzPct val="100000"/>
          <a:buFont typeface="Wingdings" panose="05000000000000000000" pitchFamily="2" charset="2"/>
          <a:buChar char="§"/>
          <a:tabLst>
            <a:tab pos="156845" algn="l"/>
          </a:tabLst>
          <a:defRPr sz="900" dirty="0" smtClean="0">
            <a:solidFill>
              <a:srgbClr val="6D6E71"/>
            </a:solidFill>
            <a:latin typeface="Proxima Nova"/>
            <a:cs typeface="Proxima Nova"/>
          </a:defRPr>
        </a:defPPr>
      </a:lstStyle>
    </a:txDef>
  </a:objectDefaults>
  <a:extraClrSchemeLst/>
</a:theme>
</file>

<file path=ppt/slides/_rels/slide1.xml.rels>&#65279;<?xml version="1.0" encoding="utf-8"?><Relationships xmlns="http://schemas.openxmlformats.org/package/2006/relationships"><Relationship Type="http://schemas.openxmlformats.org/officeDocument/2006/relationships/slideLayout" Target="/ppt/slideLayouts/slideLayout1.xml" Id="R39f8a05ddc344841" /><Relationship Type="http://schemas.openxmlformats.org/officeDocument/2006/relationships/notesSlide" Target="/ppt/notesSlides/notesSlide1.xml" Id="R03cad2ec72dd4c3e" /><Relationship Type="http://schemas.openxmlformats.org/officeDocument/2006/relationships/image" Target="/ppt/media/image.bin" Id="rId9" /></Relationships>
</file>

<file path=ppt/slides/_rels/slide3.xml.rels>&#65279;<?xml version="1.0" encoding="utf-8"?><Relationships xmlns="http://schemas.openxmlformats.org/package/2006/relationships"><Relationship Type="http://schemas.openxmlformats.org/officeDocument/2006/relationships/slideLayout" Target="/ppt/slideLayouts/slideLayout2.xml" Id="Rf38c95cca45f4223" /><Relationship Type="http://schemas.openxmlformats.org/officeDocument/2006/relationships/notesSlide" Target="/ppt/notesSlides/notesSlide2.xml" Id="Rd0df6b20157145ef" /></Relationships>
</file>

<file path=ppt/slides/_rels/slide4.xml.rels>&#65279;<?xml version="1.0" encoding="utf-8"?><Relationships xmlns="http://schemas.openxmlformats.org/package/2006/relationships"><Relationship Type="http://schemas.openxmlformats.org/officeDocument/2006/relationships/slideLayout" Target="/ppt/slideLayouts/slideLayout2.xml" Id="R67dfd63a59e04f8e" /><Relationship Type="http://schemas.openxmlformats.org/officeDocument/2006/relationships/notesSlide" Target="/ppt/notesSlides/notesSlide3.xml" Id="R322ff2edcca74dda" /><Relationship Type="http://schemas.openxmlformats.org/officeDocument/2006/relationships/image" Target="/ppt/media/image.bin" Id="rId7" /><Relationship Type="http://schemas.openxmlformats.org/officeDocument/2006/relationships/hyperlink" Target="https://advisors.voya.com/document/fund-fact-sheet/voya-strategic-income-opportunities-fund-fact-sheet.pdf" TargetMode="External" Id="R76ab3de64ce0415d" /></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Picture 12" descr="A logo on a black background&#10;&#10;Description automatically generated">
            <a:extLst>
              <a:ext uri="{FF2B5EF4-FFF2-40B4-BE49-F238E27FC236}">
                <a16:creationId xmlns:a16="http://schemas.microsoft.com/office/drawing/2014/main" id="{BA0BF5B5-5616-79FD-184E-2AAFA40647C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049076" y="9287273"/>
            <a:ext cx="2331725" cy="441961"/>
          </a:xfrm>
          <a:prstGeom prst="rect">
            <a:avLst/>
          </a:prstGeom>
        </p:spPr>
      </p:pic>
      <p:sp>
        <p:nvSpPr>
          <p:cNvPr id="19" name="object 19"/>
          <p:cNvSpPr txBox="1"/>
          <p:nvPr>
            <p:custDataLst/>
          </p:nvPr>
        </p:nvSpPr>
        <p:spPr>
          <a:xfrm>
            <a:off x="444500" y="382796"/>
            <a:ext cx="6870700" cy="468718"/>
          </a:xfrm>
          <a:prstGeom prst="rect">
            <a:avLst/>
          </a:prstGeom>
        </p:spPr>
        <p:txBody>
          <a:bodyPr vert="horz" wrap="square" lIns="0" tIns="47625" rIns="0" bIns="0" rtlCol="0">
            <a:spAutoFit/>
          </a:bodyPr>
          <a:lstStyle/>
          <a:p>
            <a:pPr marL="20320">
              <a:lnSpc>
                <a:spcPct val="100000"/>
              </a:lnSpc>
              <a:spcBef>
                <a:spcPts val="375"/>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 </a:t>
            </a:r>
            <a:endParaRPr sz="1000" dirty="0">
              <a:latin typeface="Proxima Nova"/>
              <a:cs typeface="Proxima Nova"/>
            </a:endParaRPr>
          </a:p>
          <a:p>
            <a:pPr marL="12700">
              <a:lnSpc>
                <a:spcPct val="100000"/>
              </a:lnSpc>
              <a:spcBef>
                <a:spcPts val="385"/>
              </a:spcBef>
            </a:pPr>
            <a:r>
              <a:rPr lang="en-US" sz="1400">
                <a:solidFill>
                  <a:srgbClr val="6D6E71"/>
                </a:solidFill>
                <a:latin typeface="Publico Headline Roman" panose="02040502060504060203" pitchFamily="18" charset="0"/>
                <a:cs typeface="Palatino Linotype"/>
              </a:rPr>
              <a:t>Voya Strategic Income Opportunities Fund </a:t>
            </a:r>
            <a:endParaRPr sz="1400" dirty="0">
              <a:latin typeface="Palatino Linotype"/>
              <a:cs typeface="Palatino Linotype"/>
            </a:endParaRPr>
          </a:p>
        </p:txBody>
      </p:sp>
      <p:sp>
        <p:nvSpPr>
          <p:cNvPr id="20" name="object 20"/>
          <p:cNvSpPr txBox="1">
            <a:spLocks noGrp="1"/>
          </p:cNvSpPr>
          <p:nvPr>
            <p:ph type="title"/>
            <p:custDataLst/>
          </p:nvPr>
        </p:nvSpPr>
        <p:spPr>
          <a:xfrm>
            <a:off x="444500" y="851514"/>
            <a:ext cx="6883400" cy="920146"/>
          </a:xfrm>
          <a:prstGeom prst="rect">
            <a:avLst/>
          </a:prstGeom>
        </p:spPr>
        <p:txBody>
          <a:bodyPr vert="horz" wrap="square" lIns="0" tIns="12700" rIns="0" bIns="0" rtlCol="0" anchor="b" anchorCtr="0">
            <a:noAutofit/>
          </a:bodyPr>
          <a:lstStyle/>
          <a:p>
            <a:pPr marL="12700" marR="5080">
              <a:lnSpc>
                <a:spcPct val="106100"/>
              </a:lnSpc>
              <a:spcBef>
                <a:spcPts val="100"/>
              </a:spcBef>
            </a:pPr>
            <a:r>
              <a:rPr lang="en-US" sz="2800">
                <a:solidFill>
                  <a:srgbClr val="6D6E71"/>
                </a:solidFill>
                <a:latin typeface="Publico Headline Roman" panose="02040502060504060203" pitchFamily="18" charset="0"/>
              </a:rPr>
              <a:t>Unconstrained </a:t>
            </a:r>
            <a:r>
              <a:rPr lang="en-US" sz="2800">
                <a:latin typeface="Publico Headline Roman" panose="02040502060504060203" pitchFamily="18" charset="0"/>
              </a:rPr>
              <a:t>Fixed Income</a:t>
            </a:r>
            <a:endParaRPr sz="2800" spc="-10" dirty="0"/>
          </a:p>
        </p:txBody>
      </p:sp>
      <p:sp>
        <p:nvSpPr>
          <p:cNvPr id="24" name="object 24"/>
          <p:cNvSpPr/>
          <p:nvPr/>
        </p:nvSpPr>
        <p:spPr>
          <a:xfrm>
            <a:off x="503238" y="1772348"/>
            <a:ext cx="6813761" cy="69175"/>
          </a:xfrm>
          <a:custGeom>
            <a:avLst/>
            <a:gdLst/>
            <a:ahLst/>
            <a:cxnLst/>
            <a:rect l="l" t="t" r="r" b="b"/>
            <a:pathLst>
              <a:path w="6858000">
                <a:moveTo>
                  <a:pt x="0" y="0"/>
                </a:moveTo>
                <a:lnTo>
                  <a:pt x="6858000" y="0"/>
                </a:lnTo>
              </a:path>
            </a:pathLst>
          </a:custGeom>
          <a:ln w="6350">
            <a:solidFill>
              <a:srgbClr val="F4B48F"/>
            </a:solidFill>
          </a:ln>
        </p:spPr>
        <p:txBody>
          <a:bodyPr wrap="square" lIns="0" tIns="0" rIns="0" bIns="0" rtlCol="0"/>
          <a:lstStyle/>
          <a:p>
            <a:endParaRPr/>
          </a:p>
        </p:txBody>
      </p:sp>
      <p:graphicFrame>
        <p:nvGraphicFramePr>
          <p:cNvPr id="15" name="Table 14">
            <a:extLst>
              <a:ext uri="{FF2B5EF4-FFF2-40B4-BE49-F238E27FC236}">
                <a16:creationId xmlns:a16="http://schemas.microsoft.com/office/drawing/2014/main" id="{E9068D35-5638-5E2A-C2ED-234AAC587E7B}"/>
              </a:ext>
            </a:extLst>
          </p:cNvPr>
          <p:cNvGraphicFramePr>
            <a:graphicFrameLocks noGrp="1"/>
          </p:cNvGraphicFramePr>
          <p:nvPr>
            <p:custDataLst/>
            <p:extLst>
              <p:ext uri="{D42A27DB-BD31-4B8C-83A1-F6EECF244321}">
                <p14:modId xmlns:p14="http://schemas.microsoft.com/office/powerpoint/2010/main" val="4225529431"/>
              </p:ext>
            </p:extLst>
          </p:nvPr>
        </p:nvGraphicFramePr>
        <p:xfrm>
          <a:off x="2057400" y="2000948"/>
          <a:ext cx="5257800" cy="2418652"/>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935281652"/>
                    </a:ext>
                  </a:extLst>
                </a:gridCol>
              </a:tblGrid>
              <a:tr h="0">
                <a:tc>
                  <a:txBody>
                    <a:bodyPr/>
                    <a:lstStyle/>
                    <a:p>
                      <a:r>
                        <a:rPr lang="en-US" sz="1100" b="0" dirty="0">
                          <a:solidFill>
                            <a:srgbClr val="E9691F"/>
                          </a:solidFill>
                          <a:latin typeface="Publico Headline Roman" panose="02040502060504060203" pitchFamily="18" charset="0"/>
                        </a:rPr>
                        <a:t>Strategy overview</a:t>
                      </a:r>
                    </a:p>
                  </a:txBody>
                  <a:tcPr marL="0" marR="0" marT="0" marB="64008" anchor="b">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327630779"/>
                  </a:ext>
                </a:extLst>
              </a:tr>
              <a:tr h="0">
                <a:tc>
                  <a:txBody>
                    <a:bodyPr/>
                    <a:lstStyle/>
                    <a:p>
                      <a:pPr>
                        <a:lnSpc>
                          <a:spcPct val="110000"/>
                        </a:lnSpc>
                        <a:spcAft>
                          <a:spcPts val="300"/>
                        </a:spcAft>
                      </a:pPr>
                      <a:r>
                        <a:rPr lang="en-US" sz="1000">
                          <a:solidFill>
                            <a:srgbClr val="6D6E71"/>
                          </a:solidFill>
                          <a:latin typeface="Proxima Nova" panose="02000506030000020004" pitchFamily="50" charset="0"/>
                        </a:rPr>
                        <a:t>Unconstrained and flexible approach, investing broadly across the global debt markets.</a:t>
                      </a:r>
                      <a:endParaRPr lang="en-US" sz="1000" dirty="0">
                        <a:solidFill>
                          <a:srgbClr val="6D6E71"/>
                        </a:solidFill>
                        <a:latin typeface="+mj-lt"/>
                      </a:endParaRPr>
                    </a:p>
                  </a:txBody>
                  <a:tcPr marL="0" marR="0" marT="64008" marB="182880">
                    <a:lnT w="3175" cap="flat" cmpd="sng" algn="ctr">
                      <a:solidFill>
                        <a:schemeClr val="bg1">
                          <a:lumMod val="65000"/>
                        </a:schemeClr>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3497596613"/>
                  </a:ext>
                </a:extLst>
              </a:tr>
              <a:tr h="0">
                <a:tc>
                  <a:txBody>
                    <a:bodyPr/>
                    <a:lstStyle/>
                    <a:p>
                      <a:r>
                        <a:rPr lang="en-US" sz="1100" dirty="0">
                          <a:solidFill>
                            <a:srgbClr val="E9691F"/>
                          </a:solidFill>
                          <a:latin typeface="Publico Headline Roman" panose="02040502060504060203" pitchFamily="18" charset="0"/>
                        </a:rPr>
                        <a:t>Key takeaways</a:t>
                      </a:r>
                    </a:p>
                  </a:txBody>
                  <a:tcPr marL="182880" marR="0" marT="91440" marB="64008" anchor="b">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994787705"/>
                  </a:ext>
                </a:extLst>
              </a:tr>
              <a:tr h="0">
                <a:tc>
                  <a:txBody>
                    <a:bodyPr/>
                    <a:lstStyle/>
                    <a:p>
                      <a:pPr marL="285750" indent="-285750">
                        <a:buFont typeface="Arial" pitchFamily="34" charset="0"/>
                        <a:buChar char="•"/>
                      </a:pPr>
                      <a:r xmlns:a="http://schemas.openxmlformats.org/drawingml/2006/main">
                        <a:rPr lang="en-US" sz="1000" u="none" dirty="0">
                          <a:solidFill>
                            <a:srgbClr val="6D6E71"/>
                          </a:solidFill>
                          <a:latin typeface="Proxima Nova" panose="02000506030000020004" pitchFamily="50" charset="0"/>
                        </a:rPr>
                        <a:t>The first quarter of 2025 was marked by volatility in the fixed income markets.</a:t>
                      </a:r>
                    </a:p>
                    <a:p>
                      <a:pPr marL="285750" indent="-285750">
                        <a:buFont typeface="Arial" pitchFamily="34" charset="0"/>
                        <a:buChar char="•"/>
                      </a:pPr>
                      <a:r xmlns:a="http://schemas.openxmlformats.org/drawingml/2006/main">
                        <a:rPr lang="en-US" sz="1000" u="none" dirty="0">
                          <a:solidFill>
                            <a:srgbClr val="6D6E71"/>
                          </a:solidFill>
                          <a:latin typeface="Proxima Nova" panose="02000506030000020004" pitchFamily="50" charset="0"/>
                        </a:rPr>
                        <a:t>The Fund outperformed its benchmark, the ICE BofA USD 3M Deposit Offered Rate Constant Maturity Index (the Index), on a net asset value (NAV) basis.</a:t>
                      </a:r>
                    </a:p>
                    <a:p>
                      <a:pPr marL="285750" indent="-285750">
                        <a:buFont typeface="Arial" pitchFamily="34" charset="0"/>
                        <a:buChar char="•"/>
                      </a:pPr>
                      <a:r xmlns:a="http://schemas.openxmlformats.org/drawingml/2006/main">
                        <a:rPr lang="en-US" sz="1000" u="none" dirty="0">
                          <a:solidFill>
                            <a:srgbClr val="6D6E71"/>
                          </a:solidFill>
                          <a:latin typeface="Proxima Nova" panose="02000506030000020004" pitchFamily="50" charset="0"/>
                        </a:rPr>
                        <a:t>Security selection decisions along with duration yield curve positioning contributed over the quarter while asset allocation decisions detracted.</a:t>
                      </a:r>
                    </a:p>
                    <a:p>
                      <a:pPr marL="285750" indent="-285750">
                        <a:buFont typeface="Arial" pitchFamily="34" charset="0"/>
                        <a:buChar char="•"/>
                      </a:pPr>
                      <a:r xmlns:a="http://schemas.openxmlformats.org/drawingml/2006/main">
                        <a:rPr lang="en-US" sz="1000" u="none" dirty="0">
                          <a:solidFill>
                            <a:srgbClr val="6D6E71"/>
                          </a:solidFill>
                          <a:latin typeface="Proxima Nova" panose="02000506030000020004" pitchFamily="50" charset="0"/>
                        </a:rPr>
                        <a:t>Looking ahead, fundamental factors remain supportive.</a:t>
                      </a:r>
                    </a:p>
                  </a:txBody>
                  <a:tcPr marL="182880" marR="0" marT="64008" marB="182880">
                    <a:lnT w="3175" cap="flat" cmpd="sng" algn="ctr">
                      <a:noFill/>
                      <a:prstDash val="solid"/>
                      <a:round/>
                      <a:headEnd type="none" w="med" len="med"/>
                      <a:tailEnd type="none" w="med" len="med"/>
                    </a:lnT>
                    <a:lnB w="3175" cap="flat" cmpd="sng" algn="ctr">
                      <a:no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89666532"/>
                  </a:ext>
                </a:extLst>
              </a:tr>
              <a:tr h="0">
                <a:tc>
                  <a:txBody>
                    <a:bodyPr/>
                    <a:lstStyle/>
                    <a:p>
                      <a:r>
                        <a:rPr lang="en-US" sz="1100" dirty="0">
                          <a:solidFill>
                            <a:srgbClr val="E9691F"/>
                          </a:solidFill>
                          <a:latin typeface="Publico Headline Roman" panose="02040502060504060203" pitchFamily="18" charset="0"/>
                        </a:rPr>
                        <a:t>Portfolio review</a:t>
                      </a:r>
                    </a:p>
                  </a:txBody>
                  <a:tcPr marL="0" marR="0" marT="182880" marB="64008" anchor="b">
                    <a:lnT w="3175" cap="flat" cmpd="sng" algn="ctr">
                      <a:no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420593089"/>
                  </a:ext>
                </a:extLst>
              </a:tr>
              <a:tr h="0">
                <a:tc>
                  <a:txBody>
                    <a:bodyPr/>
                    <a:lstStyle/>
                    <a:p>
                      <a:pPr>
                        <a:lnSpc>
                          <a:spcPct val="110000"/>
                        </a:lnSpc>
                        <a:spcAft>
                          <a:spcPts val="900"/>
                        </a:spcAft>
                      </a:pPr>
                      <a:r xmlns:a="http://schemas.openxmlformats.org/drawingml/2006/main">
                        <a:rPr lang="en-US" sz="1000" b="1" dirty="0">
                          <a:solidFill>
                            <a:srgbClr val="6D6E71"/>
                          </a:solidFill>
                          <a:latin typeface="Proxima Nova" panose="02000506030000020004" pitchFamily="50" charset="0"/>
                        </a:rPr>
                        <a:t>The first quarter of 2025 was marked by volatility in the fixed income markets,</a:t>
                      </a:r>
                      <a:r xmlns:a="http://schemas.openxmlformats.org/drawingml/2006/main">
                        <a:rPr lang="en-US" sz="1000" dirty="0">
                          <a:solidFill>
                            <a:srgbClr val="6D6E71"/>
                          </a:solidFill>
                          <a:latin typeface="Proxima Nova" panose="02000506030000020004" pitchFamily="50" charset="0"/>
                        </a:rPr>
                        <a:t> primarily driven by tariff policies and associated economic uncertainty. Despite robust job gains and a low unemployment rate, fixed income spreads widened, leading to broadly negative excess returns.</a:t>
                      </a:r>
                    </a:p>
                    <a:p>
                      <a:pPr>
                        <a:lnSpc>
                          <a:spcPct val="110000"/>
                        </a:lnSpc>
                        <a:spcAft>
                          <a:spcPts val="900"/>
                        </a:spcAft>
                      </a:pPr>
                      <a:r xmlns:a="http://schemas.openxmlformats.org/drawingml/2006/main">
                        <a:rPr lang="en-US" sz="1000" b="1" dirty="0">
                          <a:solidFill>
                            <a:srgbClr val="6D6E71"/>
                          </a:solidFill>
                          <a:latin typeface="Proxima Nova" panose="02000506030000020004" pitchFamily="50" charset="0"/>
                        </a:rPr>
                        <a:t>The labor market remained strong, with job gains averaging around 200,000 per month and an unemployment rate only slightly above 4%.</a:t>
                      </a:r>
                      <a:r xmlns:a="http://schemas.openxmlformats.org/drawingml/2006/main">
                        <a:rPr lang="en-US" sz="1000" dirty="0">
                          <a:solidFill>
                            <a:srgbClr val="6D6E71"/>
                          </a:solidFill>
                          <a:latin typeface="Proxima Nova" panose="02000506030000020004" pitchFamily="50" charset="0"/>
                        </a:rPr>
                        <a:t> However, tariff policies were the primary driver of market moves. President Trump announced tariffs on Mexico, Canada and China at his inauguration, with tariffs on China going into effect on February 1st. Tariffs on Mexico and Canada were delayed until March 4th, and additional tariffs on China were imposed on the same day. The uncertainty surrounding these tariffs, along with the potential for an escalating trade war, negatively impacted risk assets, with credit spreads finishing the quarter wider, despite solid labor market dynamics. Similarly, rates fell during the quarter in response to lower growth expectations, which helped deliver positive total returns for most sectors.</a:t>
                      </a:r>
                    </a:p>
                    <a:p>
                      <a:pPr>
                        <a:lnSpc>
                          <a:spcPct val="110000"/>
                        </a:lnSpc>
                        <a:spcAft>
                          <a:spcPts val="900"/>
                        </a:spcAft>
                      </a:pPr>
                      <a:r xmlns:a="http://schemas.openxmlformats.org/drawingml/2006/main">
                        <a:rPr lang="en-US" sz="1000" b="1" dirty="0">
                          <a:solidFill>
                            <a:srgbClr val="6D6E71"/>
                          </a:solidFill>
                          <a:latin typeface="Proxima Nova" panose="02000506030000020004" pitchFamily="50" charset="0"/>
                        </a:rPr>
                        <a:t>The U.S. Federal Reserve maintained a cautious stance in the first quarter of 2025,</a:t>
                      </a:r>
                      <a:r xmlns:a="http://schemas.openxmlformats.org/drawingml/2006/main">
                        <a:rPr lang="en-US" sz="1000" dirty="0">
                          <a:solidFill>
                            <a:srgbClr val="6D6E71"/>
                          </a:solidFill>
                          <a:latin typeface="Proxima Nova" panose="02000506030000020004" pitchFamily="50" charset="0"/>
                        </a:rPr>
                        <a:t> resisting further interest rate cuts after having cut rates by 100 basis points in 2024. The Fed cited stronger than expected economic data, including robust job gains and a low unemployment rate, as reasons for not cutting rates further. However, in response to tariffs, the updated Summary of Economic Projections (SEP) released following the March meeting showed the median projection for growth moving lower. Meanwhile, the median projection for inflation moved higher, however there was no change to rate expectations, with the median projection still indicating one to two cuts through year end, and another two cuts in 2026.</a:t>
                      </a:r>
                    </a:p>
                  </a:txBody>
                  <a:tcPr marL="0" marR="0" marT="64008" marB="182880">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51285494"/>
                  </a:ext>
                </a:extLst>
              </a:tr>
              <a:tr h="0">
                <a:tc>
                  <a:txBody>
                    <a:bodyPr/>
                    <a:lstStyle/>
                    <a:p>
                      <a:pPr>
                        <a:lnSpc>
                          <a:spcPct val="102000"/>
                        </a:lnSpc>
                        <a:spcBef>
                          <a:spcPts val="80"/>
                        </a:spcBef>
                      </a:pPr>
                      <a:r xmlns:a="http://schemas.openxmlformats.org/drawingml/2006/main">
                        <a:rPr lang="en-US" sz="900">
                          <a:solidFill>
                            <a:srgbClr val="6D6E71"/>
                          </a:solidFill>
                          <a:latin typeface="Proxima Nova Semibold" panose="02000506030000020004" pitchFamily="50" charset="0"/>
                        </a:rPr>
                        <a:t>An investor should consider the investment objectives, risks, charges and expenses of the Fund(s) carefully before investing. For a free copy of the Fund’s prospectus or summary prospectus, which contains this and other information, visit us at www.voyainvestments.com or call (800) 992-0180. Please read all materials carefully before investing.</a:t>
                      </a:r>
                      <a:endParaRPr lang="en-US" sz="900" dirty="0">
                        <a:solidFill>
                          <a:srgbClr val="6D6E71"/>
                        </a:solidFill>
                        <a:latin typeface="Proxima Nova Semibold" panose="02000506030000020004" pitchFamily="50" charset="0"/>
                      </a:endParaRPr>
                    </a:p>
                  </a:txBody>
                  <a:tcPr marL="0" marR="0" marT="36576" marB="64008">
                    <a:lnT w="3175"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31295366"/>
                  </a:ext>
                </a:extLst>
              </a:tr>
            </a:tbl>
          </a:graphicData>
        </a:graphic>
      </p:graphicFrame>
      <p:graphicFrame>
        <p:nvGraphicFramePr>
          <p:cNvPr id="11" name="Table 111" hidden="0">
            <a:extLst>
              <a:ext uri="{FF2B5EF4-FFF2-40B4-BE49-F238E27FC236}">
                <a16:creationId xmlns:a16="http://schemas.microsoft.com/office/drawing/2014/main" id="{AEB162AA-2DFD-2F4C-AD4F-3FC1C1CF765D}"/>
              </a:ext>
            </a:extLst>
          </p:cNvPr>
          <p:cNvGraphicFramePr>
            <a:graphicFrameLocks noGrp="1"/>
          </p:cNvGraphicFramePr>
          <p:nvPr>
            <p:custDataLst/>
            <p:extLst>
              <p:ext uri="{D42A27DB-BD31-4B8C-83A1-F6EECF244321}">
                <p14:modId xmlns:p14="http://schemas.microsoft.com/office/powerpoint/2010/main" val="1086546650"/>
              </p:ext>
            </p:extLst>
          </p:nvPr>
        </p:nvGraphicFramePr>
        <p:xfrm>
          <a:off x="457200" y="2000948"/>
          <a:ext cx="1371600" cy="396240"/>
        </p:xfrm>
        <a:graphic>
          <a:graphicData uri="http://schemas.openxmlformats.org/drawingml/2006/table">
            <a:tbl>
              <a:tblPr bandRow="1">
                <a:tableStyleId>{5C22544A-7EE6-4342-B048-85BDC9FD1C3A}</a:tableStyleId>
              </a:tblPr>
              <a:tblGrid>
                <a:gridCol w="1371600">
                  <a:extLst>
                    <a:ext uri="{9D8B030D-6E8A-4147-A177-3AD203B41FA5}">
                      <a16:colId xmlns:a16="http://schemas.microsoft.com/office/drawing/2014/main" val="1024765054"/>
                    </a:ext>
                  </a:extLst>
                </a:gridCol>
              </a:tblGrid>
              <a:tr xmlns:a="http://schemas.openxmlformats.org/drawingml/2006/main" h="0">
                <a:tc xmlns:a="http://schemas.openxmlformats.org/drawingml/2006/main">
                  <a:txBody>
                    <a:bodyPr/>
                    <a:lstStyle/>
                    <a:p>
                      <a:pPr>
                        <a:spcAft>
                          <a:spcPts val="0"/>
                        </a:spcAft>
                      </a:pPr>
                      <a:r>
                        <a:rPr lang="en-US" sz="900">
                          <a:solidFill>
                            <a:srgbClr val="E9691F"/>
                          </a:solidFill>
                          <a:latin typeface="Proxima Nova Semibold" panose="02000506030000020004" pitchFamily="50" charset="0"/>
                        </a:rPr>
                        <a:t>Barbara Reinhard , CFA </a:t>
                      </a:r>
                      <a:endParaRPr lang="en-US" sz="900" dirty="0">
                        <a:solidFill>
                          <a:srgbClr val="E9691F"/>
                        </a:solidFill>
                        <a:latin typeface="Proxima Nova Semibold" panose="02000506030000020004" pitchFamily="50" charset="0"/>
                      </a:endParaRPr>
                    </a:p>
                    <a:p>
                      <a:pPr>
                        <a:spcAft>
                          <a:spcPts val="0"/>
                        </a:spcAft>
                      </a:pPr>
                      <a:r>
                        <a:rPr lang="en-US" sz="800">
                          <a:solidFill>
                            <a:srgbClr val="6D6E71"/>
                          </a:solidFill>
                          <a:latin typeface="Proxima Nova Semibold" panose="02000506030000020004" pitchFamily="50" charset="0"/>
                        </a:rPr>
                        <a:t>Portfolio Manager </a:t>
                      </a:r>
                      <a:endParaRPr lang="en-US" sz="800" dirty="0">
                        <a:solidFill>
                          <a:srgbClr val="6D6E71"/>
                        </a:solidFill>
                        <a:latin typeface="Proxima Nova Semibold" panose="02000506030000020004" pitchFamily="50" charset="0"/>
                      </a:endParaRPr>
                    </a:p>
                  </a:txBody>
                  <a:tcPr marL="0" marR="0" marT="0" marB="137160">
                    <a:noFill/>
                  </a:tcPr>
                </a:tc>
              </a:tr>
              <a:tr xmlns:a="http://schemas.openxmlformats.org/drawingml/2006/main" h="0">
                <a:tc xmlns:a="http://schemas.openxmlformats.org/drawingml/2006/main">
                  <a:txBody>
                    <a:bodyPr/>
                    <a:lstStyle/>
                    <a:p>
                      <a:pPr>
                        <a:spcAft>
                          <a:spcPts val="0"/>
                        </a:spcAft>
                      </a:pPr>
                      <a:r>
                        <a:rPr lang="en-US" sz="900">
                          <a:solidFill>
                            <a:srgbClr val="E9691F"/>
                          </a:solidFill>
                          <a:latin typeface="Proxima Nova Semibold" panose="02000506030000020004" pitchFamily="50" charset="0"/>
                        </a:rPr>
                        <a:t>Lanyon Blair , CFA, CAIA </a:t>
                      </a:r>
                      <a:endParaRPr lang="en-US" sz="900" dirty="0">
                        <a:solidFill>
                          <a:srgbClr val="E9691F"/>
                        </a:solidFill>
                        <a:latin typeface="Proxima Nova Semibold" panose="02000506030000020004" pitchFamily="50" charset="0"/>
                      </a:endParaRPr>
                    </a:p>
                    <a:p>
                      <a:pPr>
                        <a:spcAft>
                          <a:spcPts val="0"/>
                        </a:spcAft>
                      </a:pPr>
                      <a:r>
                        <a:rPr lang="en-US" sz="800">
                          <a:solidFill>
                            <a:srgbClr val="6D6E71"/>
                          </a:solidFill>
                          <a:latin typeface="Proxima Nova Semibold" panose="02000506030000020004" pitchFamily="50" charset="0"/>
                        </a:rPr>
                        <a:t>Portfolio Manager </a:t>
                      </a:r>
                      <a:endParaRPr lang="en-US" sz="800" dirty="0">
                        <a:solidFill>
                          <a:srgbClr val="6D6E71"/>
                        </a:solidFill>
                        <a:latin typeface="Proxima Nova Semibold" panose="02000506030000020004" pitchFamily="50" charset="0"/>
                      </a:endParaRPr>
                    </a:p>
                  </a:txBody>
                  <a:tcPr marL="0" marR="0" marT="0" marB="137160">
                    <a:noFill/>
                  </a:tcPr>
                </a:tc>
              </a:tr>
            </a:tbl>
          </a:graphicData>
        </a:graphic>
      </p:graphicFrame>
    </p:spTree>
    <p:custData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p:nvPr>
            <p:custDataLst/>
          </p:nvPr>
        </p:nvSpPr>
        <p:spPr>
          <a:xfrm>
            <a:off x="3962400" y="424240"/>
            <a:ext cx="3360009" cy="185360"/>
          </a:xfrm>
          <a:prstGeom prst="rect">
            <a:avLst/>
          </a:prstGeom>
        </p:spPr>
        <p:txBody>
          <a:bodyPr vert="horz" wrap="none" lIns="0" tIns="0" rIns="0" bIns="0" rtlCol="0" anchor="ctr">
            <a:noAutofit/>
          </a:bodyPr>
          <a:lstStyle/>
          <a:p>
            <a:pPr algn="r">
              <a:lnSpc>
                <a:spcPct val="100000"/>
              </a:lnSpc>
            </a:pPr>
            <a:r>
              <a:rPr lang="en-US" sz="1000">
                <a:solidFill>
                  <a:srgbClr val="6D6E71"/>
                </a:solidFill>
                <a:latin typeface="Proxima Nova"/>
                <a:cs typeface="Proxima Nova"/>
              </a:rPr>
              <a:t>Voya Strategic Income Opportunities Fund</a:t>
            </a:r>
            <a:endParaRPr sz="1000" dirty="0">
              <a:latin typeface="Proxima Nova"/>
              <a:cs typeface="Proxima Nova"/>
            </a:endParaRPr>
          </a:p>
        </p:txBody>
      </p:sp>
      <p:sp>
        <p:nvSpPr>
          <p:cNvPr id="9" name="object 9"/>
          <p:cNvSpPr txBox="1"/>
          <p:nvPr>
            <p:custDataLst/>
          </p:nvPr>
        </p:nvSpPr>
        <p:spPr>
          <a:xfrm>
            <a:off x="452344" y="418083"/>
            <a:ext cx="2976656" cy="166712"/>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 </a:t>
            </a:r>
            <a:endParaRPr sz="1000" dirty="0">
              <a:latin typeface="Proxima Nova"/>
              <a:cs typeface="Proxima Nova"/>
            </a:endParaRPr>
          </a:p>
        </p:txBody>
      </p:sp>
      <p:sp>
        <p:nvSpPr>
          <p:cNvPr id="3" name="object 17">
            <a:extLst>
              <a:ext uri="{FF2B5EF4-FFF2-40B4-BE49-F238E27FC236}">
                <a16:creationId xmlns:a16="http://schemas.microsoft.com/office/drawing/2014/main" id="{03453CAD-E15C-32A8-77E9-879790393BBE}"/>
              </a:ext>
            </a:extLst>
          </p:cNvPr>
          <p:cNvSpPr txBox="1"/>
          <p:nvPr>
            <p:custDataLst/>
          </p:nvPr>
        </p:nvSpPr>
        <p:spPr>
          <a:xfrm>
            <a:off x="457200" y="1066800"/>
            <a:ext cx="6858000" cy="8229600"/>
          </a:xfrm>
          <a:prstGeom prst="rect">
            <a:avLst/>
          </a:prstGeom>
          <a:ln>
            <a:noFill/>
          </a:ln>
        </p:spPr>
        <p:txBody>
          <a:bodyPr vert="horz" wrap="square" lIns="0" tIns="0" rIns="0" bIns="0" numCol="2" spcCol="274320" rtlCol="0">
            <a:noAutofit/>
          </a:bodyPr>
          <a:lstStyle/>
          <a:p>
            <a:pPr marL="12700">
              <a:lnSpc>
                <a:spcPct val="110000"/>
              </a:lnSpc>
              <a:spcAft>
                <a:spcPts val="900"/>
              </a:spcAft>
            </a:pPr>
            <a:r xmlns:a="http://schemas.openxmlformats.org/drawingml/2006/main">
              <a:rPr kumimoji="0" lang="en-US" sz="900" b="1" i="0" u="none" strike="noStrike" kern="0" cap="none" spc="0" normalizeH="0" baseline="0" noProof="0" dirty="0">
                <a:ln>
                  <a:noFill/>
                </a:ln>
                <a:solidFill>
                  <a:srgbClr val="6D6E71"/>
                </a:solidFill>
                <a:effectLst/>
                <a:uLnTx/>
                <a:uFillTx/>
                <a:latin typeface="Proxima Nova"/>
                <a:cs typeface="Proxima Nova"/>
              </a:rPr>
              <a:t>In markets, spreads began to widen in mid-February when tariff threats intensified.</a:t>
            </a:r>
            <a:r xmlns:a="http://schemas.openxmlformats.org/drawingml/2006/main">
              <a:rPr kumimoji="0" lang="en-US" sz="900" b="0" i="0" u="none" strike="noStrike" kern="0" cap="none" spc="0" normalizeH="0" baseline="0" noProof="0" dirty="0">
                <a:ln>
                  <a:noFill/>
                </a:ln>
                <a:solidFill>
                  <a:srgbClr val="6D6E71"/>
                </a:solidFill>
                <a:effectLst/>
                <a:uLnTx/>
                <a:uFillTx/>
                <a:latin typeface="Proxima Nova"/>
                <a:cs typeface="Proxima Nova"/>
              </a:rPr>
              <a:t> Investment grade (IG) corporates and asset-backed securities (ABS) delivered negative excess returns, as did high-yield (HY) corporates, although the higher carry profile of HY helped the sector modestly outperform its IG counterpart. Agency mortgage-backed securities (MBS) experienced a roller-coaster ride but ultimately finished the quarter flat. Premium-priced pools (coupons of 6% or higher) outperformed, while lower coupons, particularly 2.50%, performed negatively. The commercial mortgage-backed securities (CMBS) sector was flat at the benchmark level, but similar to HY, higher carry allowed non-agency to outperformed agency, and below IG outperformed IG. Non-agency residential mortgage-backed securities (RMBS) was a notable exception, with the sector outperforming, led by Prime Jumbo.</a:t>
            </a:r>
          </a:p>
          <a:p>
            <a:pPr marL="12700">
              <a:lnSpc>
                <a:spcPct val="110000"/>
              </a:lnSpc>
              <a:spcAft>
                <a:spcPts val="900"/>
              </a:spcAft>
            </a:pPr>
            <a:r xmlns:a="http://schemas.openxmlformats.org/drawingml/2006/main">
              <a:rPr kumimoji="0" lang="en-US" sz="900" b="1" i="0" u="none" strike="noStrike" kern="0" cap="none" spc="0" normalizeH="0" baseline="0" noProof="0" dirty="0">
                <a:ln>
                  <a:noFill/>
                </a:ln>
                <a:solidFill>
                  <a:srgbClr val="6D6E71"/>
                </a:solidFill>
                <a:effectLst/>
                <a:uLnTx/>
                <a:uFillTx/>
                <a:latin typeface="Proxima Nova"/>
                <a:cs typeface="Proxima Nova"/>
              </a:rPr>
              <a:t>Security selection decisions along with duration yield curve positioning contributed over the quarter while asset allocation decisions detracted.</a:t>
            </a:r>
            <a:r xmlns:a="http://schemas.openxmlformats.org/drawingml/2006/main">
              <a:rPr kumimoji="0" lang="en-US" sz="900" b="0" i="0" u="none" strike="noStrike" kern="0" cap="none" spc="0" normalizeH="0" baseline="0" noProof="0" dirty="0">
                <a:ln>
                  <a:noFill/>
                </a:ln>
                <a:solidFill>
                  <a:srgbClr val="6D6E71"/>
                </a:solidFill>
                <a:effectLst/>
                <a:uLnTx/>
                <a:uFillTx/>
                <a:latin typeface="Proxima Nova"/>
                <a:cs typeface="Proxima Nova"/>
              </a:rPr>
              <a:t> The uncertainty around the new administration's policies and its implications led to negative sentiment being baked into consumer and business surveys, and along with some weaker consumer spending data, led to treasury yields moving lower. Due to our relatively long duration, it contributed to performance. Our overweight to securitized credit sectors broadly detracted over the period, with non-agency residential mortgage-backed securities (RMBS) being the exception. Allocation to corporate credit also detracted, with high yield corporates being the largest underperformer. Meanwhile, security selection decision contributed positively. Our bias towards short-dated IG bonds contributed as they were less impacted by spread widenings. Selection contributions were also sourced from CMBS and ABS.</a:t>
            </a:r>
          </a:p>
          <a:p>
            <a:pPr marL="12700">
              <a:lnSpc>
                <a:spcPct val="110000"/>
              </a:lnSpc>
              <a:spcAft>
                <a:spcPts val="900"/>
              </a:spcAft>
            </a:pPr>
            <a:r>
              <a:rPr lang="en-US" sz="1100" dirty="0">
                <a:solidFill>
                  <a:srgbClr val="E9691F"/>
                </a:solidFill>
                <a:latin typeface="Publico Headline Roman" panose="02040502060504060203" pitchFamily="18" charset="0"/>
                <a:cs typeface="Palatino Linotype"/>
              </a:rPr>
              <a:t>Current strategy and outlook</a:t>
            </a:r>
            <a:endParaRPr lang="en-US" sz="1100" dirty="0">
              <a:latin typeface="Publico Headline Roman" panose="02040502060504060203" pitchFamily="18" charset="0"/>
              <a:cs typeface="Palatino Linotype"/>
            </a:endParaRPr>
          </a:p>
          <a:p>
            <a:pPr>
              <a:lnSpc>
                <a:spcPct val="100000"/>
              </a:lnSpc>
            </a:pPr>
            <a:r>
              <a:rPr lang="en-US" sz="700" dirty="0">
                <a:solidFill>
                  <a:schemeClr val="bg1">
                    <a:lumMod val="65000"/>
                  </a:schemeClr>
                </a:solidFill>
                <a:latin typeface="Century Gothic" panose="020B0502020202020204" pitchFamily="34" charset="0"/>
                <a:cs typeface="Proxima Nova"/>
              </a:rPr>
              <a:t>¯¯¯¯¯¯¯¯¯¯¯¯¯¯¯¯¯¯¯¯¯¯¯¯¯¯¯¯¯¯¯¯¯¯¯¯¯¯¯¯¯¯¯¯¯¯¯¯¯¯¯¯¯¯¯¯¯¯¯¯¯¯¯¯¯¯¯¯¯¯¯¯¯¯</a:t>
            </a:r>
            <a:endParaRPr lang="en-US" sz="900" dirty="0">
              <a:solidFill>
                <a:schemeClr val="bg1">
                  <a:lumMod val="65000"/>
                </a:schemeClr>
              </a:solidFill>
              <a:latin typeface="Proxima Nova"/>
              <a:cs typeface="Proxima Nova"/>
            </a:endParaRPr>
          </a:p>
          <a:p>
            <a:pPr>
              <a:lnSpc>
                <a:spcPct val="110000"/>
              </a:lnSpc>
              <a:spcAft>
                <a:spcPts val="900"/>
              </a:spcAft>
            </a:pPr>
            <a:r xmlns:a="http://schemas.openxmlformats.org/drawingml/2006/main">
              <a:rPr lang="en-US" sz="1000" b="1" dirty="0">
                <a:solidFill>
                  <a:srgbClr val="6D6E71"/>
                </a:solidFill>
                <a:latin typeface="Proxima Nova"/>
                <a:cs typeface="Proxima Nova"/>
              </a:rPr>
              <a:t>Looking ahead, fundamental factors remain supportive.</a:t>
            </a:r>
            <a:r xmlns:a="http://schemas.openxmlformats.org/drawingml/2006/main">
              <a:rPr lang="en-US" sz="1000" dirty="0">
                <a:solidFill>
                  <a:srgbClr val="6D6E71"/>
                </a:solidFill>
                <a:latin typeface="Proxima Nova"/>
                <a:cs typeface="Proxima Nova"/>
              </a:rPr>
              <a:t> Growth has been roughly 2–3% for the last 3 years, most recently delivering 2.50% in 4Q24. The labor market is healthy with only 4.10% UE. And on the consumer side, balance sheets remain healthy.</a:t>
            </a:r>
          </a:p>
          <a:p>
            <a:pPr>
              <a:lnSpc>
                <a:spcPct val="110000"/>
              </a:lnSpc>
              <a:spcAft>
                <a:spcPts val="900"/>
              </a:spcAft>
            </a:pPr>
            <a:r xmlns:a="http://schemas.openxmlformats.org/drawingml/2006/main">
              <a:rPr lang="en-US" sz="1000" b="1" dirty="0">
                <a:solidFill>
                  <a:srgbClr val="6D6E71"/>
                </a:solidFill>
                <a:latin typeface="Proxima Nova"/>
                <a:cs typeface="Proxima Nova"/>
              </a:rPr>
              <a:t>That said, survey data has indicated tariffs have negatively impacted both business and consumer sentiment.</a:t>
            </a:r>
            <a:r xmlns:a="http://schemas.openxmlformats.org/drawingml/2006/main">
              <a:rPr lang="en-US" sz="1000" dirty="0">
                <a:solidFill>
                  <a:srgbClr val="6D6E71"/>
                </a:solidFill>
                <a:latin typeface="Proxima Nova"/>
                <a:cs typeface="Proxima Nova"/>
              </a:rPr>
              <a:t> We have already seen consumers pull back (negative growth numbers in both Personal Consumption Expenditure (PCE) and Retail sales numbers for January) and we will likely see a similar reaction on the business investment side. Even if tariffs are watered down, the associated uncertainty will remain a headwind.</a:t>
            </a:r>
          </a:p>
          <a:p>
            <a:pPr>
              <a:lnSpc>
                <a:spcPct val="110000"/>
              </a:lnSpc>
              <a:spcAft>
                <a:spcPts val="900"/>
              </a:spcAft>
            </a:pPr>
            <a:r xmlns:a="http://schemas.openxmlformats.org/drawingml/2006/main">
              <a:rPr lang="en-US" sz="1000" b="1" dirty="0">
                <a:solidFill>
                  <a:srgbClr val="6D6E71"/>
                </a:solidFill>
                <a:latin typeface="Proxima Nova"/>
                <a:cs typeface="Proxima Nova"/>
              </a:rPr>
              <a:t>That said, while a recession is not our base case, the probability has clearly increased.</a:t>
            </a:r>
            <a:r xmlns:a="http://schemas.openxmlformats.org/drawingml/2006/main">
              <a:rPr lang="en-US" sz="1000" dirty="0">
                <a:solidFill>
                  <a:srgbClr val="6D6E71"/>
                </a:solidFill>
                <a:latin typeface="Proxima Nova"/>
                <a:cs typeface="Proxima Nova"/>
              </a:rPr>
              <a:t> While there will likely be an impact on personal consumption and investment, household and corporate balance sheets still remain healthy. In addition, the downside to growth should be limited as the Fed has the room to cut rates, especially if employment numbers weaken. However, much depends on how much, and for how long, the announced tariffs remain in place.</a:t>
            </a:r>
          </a:p>
          <a:p>
            <a:pPr>
              <a:lnSpc>
                <a:spcPct val="110000"/>
              </a:lnSpc>
              <a:spcAft>
                <a:spcPts val="900"/>
              </a:spcAft>
            </a:pPr>
            <a:r xmlns:a="http://schemas.openxmlformats.org/drawingml/2006/main">
              <a:rPr lang="en-US" sz="1000" b="1" dirty="0">
                <a:solidFill>
                  <a:srgbClr val="6D6E71"/>
                </a:solidFill>
                <a:latin typeface="Proxima Nova"/>
                <a:cs typeface="Proxima Nova"/>
              </a:rPr>
              <a:t>Over the past several quarters, we have been constructive on fundamental factors, but believed valuations were ignoring potential risks.</a:t>
            </a:r>
            <a:r xmlns:a="http://schemas.openxmlformats.org/drawingml/2006/main">
              <a:rPr lang="en-US" sz="1000" dirty="0">
                <a:solidFill>
                  <a:srgbClr val="6D6E71"/>
                </a:solidFill>
                <a:latin typeface="Proxima Nova"/>
                <a:cs typeface="Proxima Nova"/>
              </a:rPr>
              <a:t> As a result, we came into the quarter positioned with a higher quality, shorter spread duration bias. While spreads have widened, the macro-outlook has clearly weakened. As a result, the overall risk profile of the portfolio has changed only marginally, while quarter over quarter portfolio changes are more reflective of relative value opportunities. For example, we further reduced our overweight to IG corporates, while also increasing our allocation to floating rate Agency collateralized mortgage obligations (CMOs). Looking forward, as spreads continue to widen, we are well positioned to add risk where appropriate.</a:t>
            </a:r>
          </a:p>
        </p:txBody>
      </p:sp>
    </p:spTree>
    <p:custDataLst/>
    <p:extLst>
      <p:ext uri="{BB962C8B-B14F-4D97-AF65-F5344CB8AC3E}">
        <p14:creationId xmlns:p14="http://schemas.microsoft.com/office/powerpoint/2010/main" val="3966422849"/>
      </p:ext>
    </p:extLst>
  </p:cSld>
  <p:clrMapOvr>
    <a:masterClrMapping/>
  </p:clrMapOvr>
</p:sld>
</file>

<file path=ppt/slides/slide4.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A logo on a black background&#10;&#10;Description automatically generated">
            <a:extLst>
              <a:ext uri="{FF2B5EF4-FFF2-40B4-BE49-F238E27FC236}">
                <a16:creationId xmlns:a16="http://schemas.microsoft.com/office/drawing/2014/main" id="{584E4FB9-F41E-327C-29F9-AD9D001A476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49076" y="9287273"/>
            <a:ext cx="2331725" cy="441961"/>
          </a:xfrm>
          <a:prstGeom prst="rect">
            <a:avLst/>
          </a:prstGeom>
        </p:spPr>
      </p:pic>
      <p:sp>
        <p:nvSpPr>
          <p:cNvPr id="4" name="object 4"/>
          <p:cNvSpPr txBox="1"/>
          <p:nvPr>
            <p:custDataLst/>
          </p:nvPr>
        </p:nvSpPr>
        <p:spPr>
          <a:xfrm>
            <a:off x="452344" y="418083"/>
            <a:ext cx="2595656" cy="166712"/>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a:t>
            </a:r>
            <a:endParaRPr sz="1000" dirty="0">
              <a:latin typeface="Proxima Nova"/>
              <a:cs typeface="Proxima Nova"/>
            </a:endParaRPr>
          </a:p>
        </p:txBody>
      </p:sp>
      <p:sp>
        <p:nvSpPr>
          <p:cNvPr id="14" name="object 14"/>
          <p:cNvSpPr txBox="1"/>
          <p:nvPr>
            <p:custDataLst/>
          </p:nvPr>
        </p:nvSpPr>
        <p:spPr>
          <a:xfrm>
            <a:off x="444501" y="7807900"/>
            <a:ext cx="6870699" cy="1397819"/>
          </a:xfrm>
          <a:prstGeom prst="rect">
            <a:avLst/>
          </a:prstGeom>
          <a:ln w="3175">
            <a:noFill/>
          </a:ln>
        </p:spPr>
        <p:txBody>
          <a:bodyPr vert="horz" wrap="square" lIns="0" tIns="12700" rIns="0" bIns="0" rtlCol="0" anchor="b">
            <a:spAutoFit/>
          </a:bodyPr>
          <a:lstStyle/>
          <a:p>
            <a:pPr marL="12700" marR="78105" algn="l">
              <a:lnSpc>
                <a:spcPct val="100000"/>
              </a:lnSpc>
              <a:spcAft>
                <a:spcPts val="550"/>
              </a:spcAft>
            </a:pPr>
            <a:r>
              <a:rPr lang="en-US" sz="750" dirty="0">
                <a:solidFill>
                  <a:srgbClr val="6D6E71"/>
                </a:solidFill>
                <a:latin typeface="Proxima Nova Cond Light" panose="02000506030000020004" pitchFamily="50" charset="0"/>
                <a:cs typeface="Calibri"/>
              </a:rPr>
              <a:t>__________________________________________________________________________________________________________________________________________________________________________</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a:t>
            </a:r>
            <a:r xmlns:a="http://schemas.openxmlformats.org/drawingml/2006/main">
              <a:rPr lang="en-US" sz="750" b="1">
                <a:solidFill>
                  <a:srgbClr val="221E1F"/>
                </a:solidFill>
                <a:latin typeface="Proxima Nova Cond Light" panose="02000506030000020004" pitchFamily="50" charset="0"/>
                <a:cs typeface="Calibri"/>
              </a:rPr>
              <a:t>ICE Bank of America U.S. Dollar Three-Month Deposit Offered Rate Constant Maturity </a:t>
            </a:r>
            <a:r xmlns:a="http://schemas.openxmlformats.org/drawingml/2006/main">
              <a:rPr lang="en-US" sz="750">
                <a:solidFill>
                  <a:srgbClr val="221E1F"/>
                </a:solidFill>
                <a:latin typeface="Proxima Nova Cond Light" panose="02000506030000020004" pitchFamily="50" charset="0"/>
                <a:cs typeface="Calibri"/>
              </a:rPr>
              <a:t>Index is designed to track the performance of a synthetic asset paying ICE Term SOFR to a stated maturity. The index is based on the assumed purchase at par of a synthetic instrument having exactly its stated maturity and with a coupon equal to that day’s fixing rate. That issue is assumed to be sold the following business day (priced at a yield equal to the current day rate) and rolled into a new instrument. Effective October 1, 2022 theunderlying reference rate for this index was replaced from USD LIBOR to ICETerm SOFR.</a:t>
            </a:r>
            <a:r xmlns:a="http://schemas.openxmlformats.org/drawingml/2006/main">
              <a:rPr lang="en-US" sz="750">
                <a:solidFill>
                  <a:srgbClr val="221E1F"/>
                </a:solidFill>
                <a:latin typeface="Proxima Nova Cond Light" panose="02000506030000020004" pitchFamily="50" charset="0"/>
                <a:cs typeface="Calibri"/>
              </a:rPr>
              <a:t>Index returns do not reflect fees, brokerage commissions, taxes or other expenses of investing. </a:t>
            </a:r>
            <a:r xmlns:a="http://schemas.openxmlformats.org/drawingml/2006/main">
              <a:rPr lang="en-US" sz="750" b="1">
                <a:solidFill>
                  <a:srgbClr val="221E1F"/>
                </a:solidFill>
                <a:latin typeface="Proxima Nova Cond Light" panose="02000506030000020004" pitchFamily="50" charset="0"/>
                <a:cs typeface="Calibri"/>
              </a:rPr>
              <a:t>Investors cannot invest directly in an index. </a:t>
            </a:r>
            <a:r xmlns:a="http://schemas.openxmlformats.org/drawingml/2006/main">
              <a:rPr lang="en-US" sz="750">
                <a:solidFill>
                  <a:srgbClr val="221E1F"/>
                </a:solidFill>
                <a:latin typeface="Proxima Nova Cond Light" panose="02000506030000020004" pitchFamily="50" charset="0"/>
                <a:cs typeface="Calibri"/>
              </a:rPr>
              <a:t> </a:t>
            </a:r>
            <a:endParaRPr lang="en-US" sz="750" dirty="0">
              <a:solidFill>
                <a:srgbClr val="221E1F"/>
              </a:solidFill>
              <a:latin typeface="Proxima Nova Cond Light" panose="02000506030000020004" pitchFamily="50" charset="0"/>
              <a:cs typeface="Calibri"/>
            </a:endParaRPr>
          </a:p>
          <a:p>
            <a:pPr marL="12700" marR="78105" algn="l">
              <a:lnSpc>
                <a:spcPct val="100000"/>
              </a:lnSpc>
              <a:spcAft>
                <a:spcPts val="550"/>
              </a:spcAft>
            </a:pPr>
            <a:r xmlns:a="http://schemas.openxmlformats.org/drawingml/2006/main">
              <a:rPr lang="en-US" sz="750" b="1">
                <a:solidFill>
                  <a:srgbClr val="221E1F"/>
                </a:solidFill>
                <a:latin typeface="Proxima Nova Cond Light" panose="02000506030000020004" pitchFamily="50" charset="0"/>
                <a:cs typeface="Calibri"/>
              </a:rPr>
              <a:t>All investing involves risks of fluctuating prices and the uncertainties of rates of return and yield inherent in investing. You could lose money on your investment and any of the following risks, among others, could affect investment performance. The following principal risks are presented in alphabetical order which does not imply order of importance or likelihood: </a:t>
            </a:r>
            <a:r xmlns:a="http://schemas.openxmlformats.org/drawingml/2006/main">
              <a:rPr lang="en-US" sz="750">
                <a:solidFill>
                  <a:srgbClr val="221E1F"/>
                </a:solidFill>
                <a:latin typeface="Proxima Nova Cond Light" panose="02000506030000020004" pitchFamily="50" charset="0"/>
                <a:cs typeface="Calibri"/>
              </a:rPr>
              <a:t>Bank Instruments; Company; Convertible Securities; Credit; Credit Default Swaps; Currency; Deflation; Derivative Instruments; Environmental, Social, and Governance (Fixed Income); Floating Rate Loans; Foreign (Non-U.S.) Investments/ Developing and Emerging Markets; High-Yield Securities; Inflation-Indexed Bonds; Interest in Loans; Interest Rate; Liquidity; Market; Market Capitalization; Market Disruption and Geopolitical; Mortgage- and/or Asset-Backed Securities; Other Investment Companies; Portfolio Turnover; Preferred Stocks; Prepayment and Extension; Securities Lending; Sovereign Debt; U.S. Government Securities and Obligations. </a:t>
            </a:r>
            <a:r xmlns:a="http://schemas.openxmlformats.org/drawingml/2006/main">
              <a:rPr lang="en-US" sz="750" b="1">
                <a:solidFill>
                  <a:srgbClr val="221E1F"/>
                </a:solidFill>
                <a:latin typeface="Proxima Nova Cond Light" panose="02000506030000020004" pitchFamily="50" charset="0"/>
                <a:cs typeface="Calibri"/>
              </a:rPr>
              <a:t> Investors should consult the Fund’s Prospectus and Statement of Additional Information for a more detailed discussion of the Fund’s risks.</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strategy employs a quantitative investment process. The process is based on a collection of proprietary computer programs, or models, that calculate expected return rankings based on variables such as earnings growth prospects, valuation, and relative strength. </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Data imprecision, software or other technology malfunctions, programming inaccuracies and similar circumstances may impair the performance of these systems, which may negatively affect performance. Furthermore, there can be no assurance that the quantitative models used in managing the strategy will perform as anticipated or enable the strategy to achieve its objective.</a:t>
            </a:r>
            <a:r xmlns:a="http://schemas.openxmlformats.org/drawingml/2006/main">
              <a:rPr lang="en-US" sz="750">
                <a:solidFill>
                  <a:srgbClr val="221E1F"/>
                </a:solidFill>
                <a:latin typeface="Proxima Nova Cond Light" panose="02000506030000020004" pitchFamily="50" charset="0"/>
                <a:cs typeface="Calibri"/>
              </a:rPr>
              <a:t> </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Fund discussed may be available to you as part of your employer sponsored retirement plan. There may be additional plan level fees resulting in personal performance to vary from stated performance. Please call your benefits office for more information.</a:t>
            </a:r>
          </a:p>
          <a:p>
            <a:pPr marL="12700" marR="78105" algn="l">
              <a:lnSpc>
                <a:spcPct val="100000"/>
              </a:lnSpc>
              <a:spcAft>
                <a:spcPts val="550"/>
              </a:spcAft>
            </a:pP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This commentary has been prepared by Voya Investment Management for informational purposes. Nothing contained herein should be construed as (i) an offer to sell or solicitation of an offer to buy any security or (ii) a recommendation as to the advisability of investing in, purchasing or selling any security. Any opinions expressed herein reflect our judgment and are subject to change. Certain of the statements contained herein are statements of future expectations and other forward-looking statements that are based on management’s current views and assumptions and involve known and unknown risks and uncertainties that could cause actual results, performance or events to differ materially from those expressed or implied in such statements. Actual results, performance or events may differ materially from those in such statements due to, without limitation, (1) general economic conditions, (2) performance of financial markets, (3) interest rate levels, (4) increasing levels of loan defaults (5) changes in laws and regulations and (6) changes in the policies of governments and/or regulatory authorities. </a:t>
            </a:r>
          </a:p>
          <a:p>
            <a:pPr marL="12700" marR="78105"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opinions, views and information expressed in this commentary regarding holdings are subject to change without notice. The information provided regarding holdings is not a recommendation to buy or sell any security. Portfolio holdings are fluid and are subject to daily change based on market conditions and other factors.</a:t>
            </a:r>
            <a:r xmlns:a="http://schemas.openxmlformats.org/drawingml/2006/main">
              <a:rPr lang="en-US" sz="750" b="1">
                <a:solidFill>
                  <a:srgbClr val="221E1F"/>
                </a:solidFill>
                <a:latin typeface="Proxima Nova Cond Light" panose="02000506030000020004" pitchFamily="50" charset="0"/>
                <a:cs typeface="Calibri"/>
              </a:rPr>
              <a:t> Past Performance does not guarantee future results</a:t>
            </a:r>
            <a:r xmlns:a="http://schemas.openxmlformats.org/drawingml/2006/main">
              <a:rPr lang="en-US" sz="750">
                <a:solidFill>
                  <a:srgbClr val="221E1F"/>
                </a:solidFill>
                <a:latin typeface="Proxima Nova Cond Light" panose="02000506030000020004" pitchFamily="50" charset="0"/>
                <a:cs typeface="Calibri"/>
              </a:rPr>
              <a:t> </a:t>
            </a:r>
          </a:p>
          <a:p>
            <a:pPr marL="12700" marR="78105" algn="l">
              <a:lnSpc>
                <a:spcPct val="100000"/>
              </a:lnSpc>
              <a:spcAft>
                <a:spcPts val="550"/>
              </a:spcAft>
            </a:pPr>
            <a:endParaRPr lang="en-US" sz="750" dirty="0">
              <a:solidFill>
                <a:srgbClr val="221E1F"/>
              </a:solidFill>
              <a:latin typeface="Proxima Nova Cond Light" panose="02000506030000020004" pitchFamily="50" charset="0"/>
              <a:cs typeface="Calibri"/>
            </a:endParaRPr>
          </a:p>
          <a:p>
            <a:pPr marL="12700" marR="78105" algn="l">
              <a:lnSpc>
                <a:spcPct val="100000"/>
              </a:lnSpc>
              <a:spcAft>
                <a:spcPts val="550"/>
              </a:spcAft>
            </a:pPr>
            <a:r>
              <a:rPr lang="en-US" sz="750">
                <a:solidFill>
                  <a:srgbClr val="221E1F"/>
                </a:solidFill>
                <a:latin typeface="Proxima Nova Cond Light" panose="02000506030000020004" pitchFamily="50" charset="0"/>
                <a:cs typeface="Calibri"/>
              </a:rPr>
              <a:t>©2025 </a:t>
            </a:r>
            <a:r>
              <a:rPr lang="en-US" sz="750" dirty="0">
                <a:solidFill>
                  <a:srgbClr val="221E1F"/>
                </a:solidFill>
                <a:latin typeface="Proxima Nova Cond Light" panose="02000506030000020004" pitchFamily="50" charset="0"/>
                <a:cs typeface="Calibri"/>
              </a:rPr>
              <a:t>Voya Investments Distributor, LLC </a:t>
            </a:r>
            <a:r>
              <a:rPr lang="en-US" sz="750" dirty="0">
                <a:solidFill>
                  <a:srgbClr val="221E1F"/>
                </a:solidFill>
                <a:latin typeface="Proxima Nova Cond Light" panose="02000506030000020004" pitchFamily="50" charset="0"/>
                <a:cs typeface="Calibri"/>
                <a:sym typeface="Symbol" panose="05050102010706020507" pitchFamily="18" charset="2"/>
              </a:rPr>
              <a:t> 200 Park Ave, New York, NY 10166  All rights reserved.</a:t>
            </a:r>
          </a:p>
          <a:p>
            <a:pPr marL="12700" algn="l">
              <a:lnSpc>
                <a:spcPct val="100000"/>
              </a:lnSpc>
              <a:spcAft>
                <a:spcPts val="550"/>
              </a:spcAft>
            </a:pPr>
            <a:r>
              <a:rPr lang="en-US" sz="750" dirty="0">
                <a:solidFill>
                  <a:srgbClr val="221E1F"/>
                </a:solidFill>
                <a:latin typeface="Proxima Nova Cond Light" panose="02000506030000020004" pitchFamily="50" charset="0"/>
                <a:cs typeface="Calibri"/>
              </a:rPr>
              <a:t>Not FDIC Insured | May Lose Value | No Bank Guarantee | Not a Deposit</a:t>
            </a:r>
            <a:br>
              <a:rPr lang="en-US" sz="750">
                <a:solidFill>
                  <a:srgbClr val="221E1F"/>
                </a:solidFill>
                <a:latin typeface="Proxima Nova Cond Light" panose="02000506030000020004" pitchFamily="50" charset="0"/>
                <a:cs typeface="Calibri"/>
              </a:rPr>
            </a:br>
            <a:r>
              <a:rPr lang="en-US" sz="750">
                <a:solidFill>
                  <a:srgbClr val="221E1F"/>
                </a:solidFill>
                <a:latin typeface="Proxima Nova Cond Light" panose="02000506030000020004" pitchFamily="50" charset="0"/>
                <a:cs typeface="Calibri"/>
              </a:rPr>
              <a:t>033125 </a:t>
            </a:r>
            <a:r>
              <a:rPr lang="en-US" sz="750">
                <a:solidFill>
                  <a:srgbClr val="221E1F"/>
                </a:solidFill>
                <a:latin typeface="Proxima Nova Cond Light" panose="02000506030000020004" pitchFamily="50" charset="0"/>
                <a:cs typeface="Calibri"/>
                <a:sym typeface="Symbol" panose="05050102010706020507" pitchFamily="18" charset="2"/>
              </a:rPr>
              <a:t> ex033126  IM4428916 </a:t>
            </a:r>
            <a:endParaRPr sz="750" dirty="0">
              <a:solidFill>
                <a:srgbClr val="221E1F"/>
              </a:solidFill>
              <a:latin typeface="Proxima Nova Cond Light" panose="02000506030000020004" pitchFamily="50" charset="0"/>
              <a:cs typeface="Calibri"/>
            </a:endParaRPr>
          </a:p>
        </p:txBody>
      </p:sp>
      <p:sp>
        <p:nvSpPr>
          <p:cNvPr id="16" name="object 8">
            <a:extLst>
              <a:ext uri="{FF2B5EF4-FFF2-40B4-BE49-F238E27FC236}">
                <a16:creationId xmlns:a16="http://schemas.microsoft.com/office/drawing/2014/main" id="{813DBCE6-90FB-4634-85C6-84F6708C1741}"/>
              </a:ext>
            </a:extLst>
          </p:cNvPr>
          <p:cNvSpPr txBox="1"/>
          <p:nvPr>
            <p:custDataLst/>
          </p:nvPr>
        </p:nvSpPr>
        <p:spPr>
          <a:xfrm>
            <a:off x="3962400" y="424240"/>
            <a:ext cx="3360009" cy="185360"/>
          </a:xfrm>
          <a:prstGeom prst="rect">
            <a:avLst/>
          </a:prstGeom>
        </p:spPr>
        <p:txBody>
          <a:bodyPr vert="horz" wrap="none" lIns="0" tIns="0" rIns="0" bIns="0" rtlCol="0" anchor="ctr">
            <a:noAutofit/>
          </a:bodyPr>
          <a:lstStyle/>
          <a:p>
            <a:pPr algn="r">
              <a:lnSpc>
                <a:spcPct val="100000"/>
              </a:lnSpc>
            </a:pPr>
            <a:r>
              <a:rPr lang="en-US" sz="1000">
                <a:solidFill>
                  <a:srgbClr val="6D6E71"/>
                </a:solidFill>
                <a:latin typeface="Proxima Nova"/>
                <a:cs typeface="Proxima Nova"/>
              </a:rPr>
              <a:t>Voya Strategic Income Opportunities Fund</a:t>
            </a:r>
            <a:endParaRPr sz="1000" dirty="0">
              <a:latin typeface="Proxima Nova"/>
              <a:cs typeface="Proxima Nova"/>
            </a:endParaRPr>
          </a:p>
        </p:txBody>
      </p:sp>
      <p:graphicFrame>
        <p:nvGraphicFramePr>
          <p:cNvPr id="24" name="Table 23" hidden="0">
            <a:extLst>
              <a:ext uri="{FF2B5EF4-FFF2-40B4-BE49-F238E27FC236}">
                <a16:creationId xmlns:a16="http://schemas.microsoft.com/office/drawing/2014/main" id="{16D5FEFF-F257-9F8B-E330-69FCB8CD44D2}"/>
              </a:ext>
            </a:extLst>
          </p:cNvPr>
          <p:cNvGraphicFramePr>
            <a:graphicFrameLocks noGrp="1"/>
          </p:cNvGraphicFramePr>
          <p:nvPr>
            <p:extLst>
              <p:ext uri="{D42A27DB-BD31-4B8C-83A1-F6EECF244321}">
                <p14:modId xmlns:p14="http://schemas.microsoft.com/office/powerpoint/2010/main" val="1663088688"/>
              </p:ext>
            </p:extLst>
          </p:nvPr>
        </p:nvGraphicFramePr>
        <p:xfrm>
          <a:off x="444501" y="2362200"/>
          <a:ext cx="6867144" cy="640080"/>
        </p:xfrm>
        <a:graphic>
          <a:graphicData uri="http://schemas.openxmlformats.org/drawingml/2006/table">
            <a:tbl>
              <a:tblPr firstRow="1" bandRow="1">
                <a:tableStyleId>{5C22544A-7EE6-4342-B048-85BDC9FD1C3A}</a:tableStyleId>
              </a:tblPr>
              <a:tblGrid>
                <a:gridCol w="6867144">
                  <a:extLst>
                    <a:ext uri="{9D8B030D-6E8A-4147-A177-3AD203B41FA5}">
                      <a16:colId xmlns:a16="http://schemas.microsoft.com/office/drawing/2014/main" val="4180362728"/>
                    </a:ext>
                  </a:extLst>
                </a:gridCol>
              </a:tblGrid>
              <a:tr h="0">
                <a:tc>
                  <a:txBody>
                    <a:bodyPr/>
                    <a:lstStyle/>
                    <a:p>
                      <a:pPr algn="ctr"/>
                      <a:r>
                        <a:rPr lang="en-US" sz="1800" b="0" dirty="0">
                          <a:solidFill>
                            <a:srgbClr val="E76425"/>
                          </a:solidFill>
                          <a:latin typeface="Publico Headline Roman" panose="02040502060504060203" pitchFamily="18" charset="0"/>
                        </a:rPr>
                        <a:t>Read our </a:t>
                      </a:r>
                      <a:r>
                        <a:rPr lang="en-US" sz="1800" b="0" dirty="0">
                          <a:solidFill>
                            <a:srgbClr val="E76425"/>
                          </a:solidFill>
                          <a:latin typeface="Publico Headline Roman" panose="02040502060504060203" pitchFamily="18" charset="0"/>
                          <a:hlinkClick r:id="R76ab3de64ce0415d" action=""/>
                        </a:rPr>
                        <a:t>Fund Fact Sheet</a:t>
                      </a:r>
                      <a:endParaRPr lang="en-US" sz="1800" b="0" dirty="0">
                        <a:solidFill>
                          <a:srgbClr val="E76425"/>
                        </a:solidFill>
                        <a:latin typeface="Publico Headline Roman" panose="02040502060504060203" pitchFamily="18" charset="0"/>
                      </a:endParaRPr>
                    </a:p>
                  </a:txBody>
                  <a:tcPr marL="182880" marT="182880" marB="182880" anchor="ctr">
                    <a:solidFill>
                      <a:srgbClr val="EAEAEA"/>
                    </a:solidFill>
                  </a:tcPr>
                </a:tc>
                <a:extLst>
                  <a:ext uri="{0D108BD9-81ED-4DB2-BD59-A6C34878D82A}">
                    <a16:rowId xmlns:a16="http://schemas.microsoft.com/office/drawing/2014/main" val="773290989"/>
                  </a:ext>
                </a:extLst>
              </a:tr>
            </a:tbl>
          </a:graphicData>
        </a:graphic>
      </p:graphicFrame>
    </p:spTree>
    <p:custDataLst/>
  </p:cSld>
  <p:clrMapOvr>
    <a:masterClrMapping/>
  </p:clrMapOvr>
</p:sld>
</file>

<file path=ppt/tags/tag1.xml><?xml version="1.0" encoding="utf-8"?>
<p:tagLst xmlns:p="http://schemas.openxmlformats.org/presentationml/2006/main">
  <p:tag name="SeismicInstance" val="{&quot;origin&quot;:{&quot;content&quot;:{&quot;versionId&quot;:&quot;8b4654dc-5c58-45ad-9e97-104479bb5c89&quot;,&quot;id&quot;:&quot;47c2b9a7-9128-4383-a90e-6fe3440ec320&quot;,&quot;name&quot;:&quot;FINAL_Commentary Livedoc Template 1&quot;,&quot;format&quot;:&quot;PPTX&quot;,&quot;version&quot;:&quot;14.0&quot;},&quot;teamsiteId&quot;:&quot;1&quot;},&quot;storages&quot;:[],&quot;generationId&quot;:&quot;485062b3-82d4-4bb9-acb7-31c0e3adc49f&quot;,&quot;regionalFormat&quot;:{&quot;displayName&quot;:&quot;English (United States)&quot;,&quot;name&quot;:&quot;en-US&quot;},&quot;format&quot;:&quot;pptx&quot;}"/>
</p:tagLst>
</file>

<file path=docProps/app.xml><?xml version="1.0" encoding="utf-8"?>
<Properties xmlns="http://schemas.openxmlformats.org/officeDocument/2006/extended-properties" xmlns:vt="http://schemas.openxmlformats.org/officeDocument/2006/docPropsVTypes">
  <Template/>
  <TotalTime>651</TotalTime>
  <Words>337</Words>
  <Application>Microsoft Office PowerPoint</Application>
  <PresentationFormat>Custom</PresentationFormat>
  <Paragraphs>41</Paragraphs>
  <Slides>4</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Aptos</vt:lpstr>
      <vt:lpstr>Calibri</vt:lpstr>
      <vt:lpstr>Century Gothic</vt:lpstr>
      <vt:lpstr>Palatino Linotype</vt:lpstr>
      <vt:lpstr>Proxima Nova</vt:lpstr>
      <vt:lpstr>Proxima Nova Cond Light</vt:lpstr>
      <vt:lpstr>Proxima Nova Semibold</vt:lpstr>
      <vt:lpstr>Publico Headline Roman</vt:lpstr>
      <vt:lpstr>Office Theme</vt:lpstr>
      <vt:lpstr>[[Computed:CommentaryIDInformation.GTagLine]] [[Computed:CommentaryIDInformation.OTagLine]]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Singh, Aditi</dc:creator>
  <cp:lastModifiedBy>Singh, Aditi</cp:lastModifiedBy>
  <cp:revision>371</cp:revision>
  <dcterms:created xsi:type="dcterms:W3CDTF">2024-07-11T04:48:08Z</dcterms:created>
  <dcterms:modified xsi:type="dcterms:W3CDTF">2025-03-25T12:53:44Z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2024-04-15T00:00:00Z</vt:filetime>
  </property>
  <property fmtid="{D5CDD505-2E9C-101B-9397-08002B2CF9AE}" pid="3" name="Creator">
    <vt:lpwstr>Adobe InDesign 19.3 (Windows)</vt:lpwstr>
  </property>
  <property fmtid="{D5CDD505-2E9C-101B-9397-08002B2CF9AE}" pid="4" name="LastSaved">
    <vt:filetime>2024-07-11T00:00:00Z</vt:filetime>
  </property>
  <property fmtid="{D5CDD505-2E9C-101B-9397-08002B2CF9AE}" pid="5" name="Producer">
    <vt:lpwstr>Adobe PDF Library 17.0</vt:lpwstr>
  </property>
  <property fmtid="{D5CDD505-2E9C-101B-9397-08002B2CF9AE}" pid="6" name="MSIP_Label_01402931-ee1f-401a-a3a4-d813c808f41c_Enabled">
    <vt:lpwstr>true</vt:lpwstr>
  </property>
  <property fmtid="{D5CDD505-2E9C-101B-9397-08002B2CF9AE}" pid="7" name="MSIP_Label_01402931-ee1f-401a-a3a4-d813c808f41c_SetDate">
    <vt:lpwstr>2024-08-29T13:02:10Z</vt:lpwstr>
  </property>
  <property fmtid="{D5CDD505-2E9C-101B-9397-08002B2CF9AE}" pid="8" name="MSIP_Label_01402931-ee1f-401a-a3a4-d813c808f41c_Method">
    <vt:lpwstr>Privileged</vt:lpwstr>
  </property>
  <property fmtid="{D5CDD505-2E9C-101B-9397-08002B2CF9AE}" pid="9" name="MSIP_Label_01402931-ee1f-401a-a3a4-d813c808f41c_Name">
    <vt:lpwstr>Restricted - Business Information</vt:lpwstr>
  </property>
  <property fmtid="{D5CDD505-2E9C-101B-9397-08002B2CF9AE}" pid="10" name="MSIP_Label_01402931-ee1f-401a-a3a4-d813c808f41c_SiteId">
    <vt:lpwstr>e3054106-a46a-4dc0-b86d-2ba84a24cdc4</vt:lpwstr>
  </property>
  <property fmtid="{D5CDD505-2E9C-101B-9397-08002B2CF9AE}" pid="11" name="MSIP_Label_01402931-ee1f-401a-a3a4-d813c808f41c_ActionId">
    <vt:lpwstr>7bfd4925-9d79-4772-9b32-9dadd1d3548d</vt:lpwstr>
  </property>
  <property fmtid="{D5CDD505-2E9C-101B-9397-08002B2CF9AE}" pid="12" name="MSIP_Label_01402931-ee1f-401a-a3a4-d813c808f41c_ContentBits">
    <vt:lpwstr>0</vt:lpwstr>
  </property>
</Properties>
</file>